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1" r:id="rId4"/>
    <p:sldId id="258" r:id="rId5"/>
    <p:sldId id="259" r:id="rId6"/>
    <p:sldId id="260" r:id="rId7"/>
    <p:sldId id="262" r:id="rId8"/>
    <p:sldId id="263" r:id="rId9"/>
    <p:sldId id="271" r:id="rId10"/>
    <p:sldId id="272" r:id="rId11"/>
    <p:sldId id="266" r:id="rId12"/>
    <p:sldId id="267" r:id="rId13"/>
    <p:sldId id="268" r:id="rId14"/>
    <p:sldId id="273" r:id="rId15"/>
    <p:sldId id="269" r:id="rId16"/>
    <p:sldId id="270" r:id="rId17"/>
    <p:sldId id="275"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120" d="100"/>
          <a:sy n="120" d="100"/>
        </p:scale>
        <p:origin x="12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ja-JP" dirty="0"/>
              <a:t>年度別　救急搬送患者数</a:t>
            </a:r>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ja-JP"/>
        </a:p>
      </c:txPr>
    </c:title>
    <c:autoTitleDeleted val="0"/>
    <c:plotArea>
      <c:layout/>
      <c:barChart>
        <c:barDir val="col"/>
        <c:grouping val="clustered"/>
        <c:varyColors val="0"/>
        <c:ser>
          <c:idx val="0"/>
          <c:order val="0"/>
          <c:spPr>
            <a:pattFill prst="narHorz">
              <a:fgClr>
                <a:schemeClr val="accent6"/>
              </a:fgClr>
              <a:bgClr>
                <a:schemeClr val="accent6">
                  <a:lumMod val="20000"/>
                  <a:lumOff val="80000"/>
                </a:schemeClr>
              </a:bgClr>
            </a:pattFill>
            <a:ln>
              <a:noFill/>
            </a:ln>
            <a:effectLst>
              <a:innerShdw blurRad="114300">
                <a:schemeClr val="accent6"/>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救急関係!$F$18:$F$21</c:f>
              <c:strCache>
                <c:ptCount val="4"/>
                <c:pt idx="0">
                  <c:v>2020年</c:v>
                </c:pt>
                <c:pt idx="1">
                  <c:v>2021年</c:v>
                </c:pt>
                <c:pt idx="2">
                  <c:v>2022年</c:v>
                </c:pt>
                <c:pt idx="3">
                  <c:v>2023年</c:v>
                </c:pt>
              </c:strCache>
            </c:strRef>
          </c:cat>
          <c:val>
            <c:numRef>
              <c:f>救急関係!$G$18:$G$21</c:f>
              <c:numCache>
                <c:formatCode>General</c:formatCode>
                <c:ptCount val="4"/>
                <c:pt idx="0">
                  <c:v>4933</c:v>
                </c:pt>
                <c:pt idx="1">
                  <c:v>4944</c:v>
                </c:pt>
                <c:pt idx="2">
                  <c:v>6148</c:v>
                </c:pt>
                <c:pt idx="3">
                  <c:v>6767</c:v>
                </c:pt>
              </c:numCache>
            </c:numRef>
          </c:val>
          <c:extLst>
            <c:ext xmlns:c16="http://schemas.microsoft.com/office/drawing/2014/chart" uri="{C3380CC4-5D6E-409C-BE32-E72D297353CC}">
              <c16:uniqueId val="{00000000-DAC6-4388-A210-DCF2C36AAC69}"/>
            </c:ext>
          </c:extLst>
        </c:ser>
        <c:dLbls>
          <c:showLegendKey val="0"/>
          <c:showVal val="0"/>
          <c:showCatName val="0"/>
          <c:showSerName val="0"/>
          <c:showPercent val="0"/>
          <c:showBubbleSize val="0"/>
        </c:dLbls>
        <c:gapWidth val="164"/>
        <c:overlap val="-22"/>
        <c:axId val="1094811536"/>
        <c:axId val="1094815856"/>
      </c:barChart>
      <c:catAx>
        <c:axId val="109481153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094815856"/>
        <c:crosses val="autoZero"/>
        <c:auto val="1"/>
        <c:lblAlgn val="ctr"/>
        <c:lblOffset val="100"/>
        <c:noMultiLvlLbl val="0"/>
      </c:catAx>
      <c:valAx>
        <c:axId val="10948158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094811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ja-JP"/>
              <a:t>入院患者数におけるがん患者の内訳</a:t>
            </a:r>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ja-JP"/>
        </a:p>
      </c:txPr>
    </c:title>
    <c:autoTitleDeleted val="0"/>
    <c:plotArea>
      <c:layout/>
      <c:barChart>
        <c:barDir val="col"/>
        <c:grouping val="clustered"/>
        <c:varyColors val="0"/>
        <c:ser>
          <c:idx val="0"/>
          <c:order val="0"/>
          <c:tx>
            <c:strRef>
              <c:f>がん診療実績①!$B$4</c:f>
              <c:strCache>
                <c:ptCount val="1"/>
                <c:pt idx="0">
                  <c:v>入院患者数</c:v>
                </c:pt>
              </c:strCache>
            </c:strRef>
          </c:tx>
          <c:spPr>
            <a:pattFill prst="narHorz">
              <a:fgClr>
                <a:schemeClr val="accent6"/>
              </a:fgClr>
              <a:bgClr>
                <a:schemeClr val="accent6">
                  <a:lumMod val="20000"/>
                  <a:lumOff val="80000"/>
                </a:schemeClr>
              </a:bgClr>
            </a:pattFill>
            <a:ln>
              <a:noFill/>
            </a:ln>
            <a:effectLst>
              <a:innerShdw blurRad="114300">
                <a:schemeClr val="accent6"/>
              </a:innerShdw>
            </a:effectLst>
          </c:spPr>
          <c:invertIfNegative val="0"/>
          <c:cat>
            <c:strRef>
              <c:f>がん診療実績①!$C$3:$N$3</c:f>
              <c:strCache>
                <c:ptCount val="12"/>
                <c:pt idx="0">
                  <c:v>４月</c:v>
                </c:pt>
                <c:pt idx="1">
                  <c:v>５月</c:v>
                </c:pt>
                <c:pt idx="2">
                  <c:v>６月</c:v>
                </c:pt>
                <c:pt idx="3">
                  <c:v>７月</c:v>
                </c:pt>
                <c:pt idx="4">
                  <c:v>８月</c:v>
                </c:pt>
                <c:pt idx="5">
                  <c:v>９月</c:v>
                </c:pt>
                <c:pt idx="6">
                  <c:v>１０月</c:v>
                </c:pt>
                <c:pt idx="7">
                  <c:v>１１月</c:v>
                </c:pt>
                <c:pt idx="8">
                  <c:v>１２月</c:v>
                </c:pt>
                <c:pt idx="9">
                  <c:v>１月</c:v>
                </c:pt>
                <c:pt idx="10">
                  <c:v>２月</c:v>
                </c:pt>
                <c:pt idx="11">
                  <c:v>３月</c:v>
                </c:pt>
              </c:strCache>
            </c:strRef>
          </c:cat>
          <c:val>
            <c:numRef>
              <c:f>がん診療実績①!$C$4:$N$4</c:f>
              <c:numCache>
                <c:formatCode>#,##0_);[Red]\(#,##0\)</c:formatCode>
                <c:ptCount val="12"/>
                <c:pt idx="0">
                  <c:v>1004</c:v>
                </c:pt>
                <c:pt idx="1">
                  <c:v>1083</c:v>
                </c:pt>
                <c:pt idx="2">
                  <c:v>1124</c:v>
                </c:pt>
                <c:pt idx="3">
                  <c:v>1095</c:v>
                </c:pt>
                <c:pt idx="4">
                  <c:v>1185</c:v>
                </c:pt>
                <c:pt idx="5">
                  <c:v>1054</c:v>
                </c:pt>
                <c:pt idx="6">
                  <c:v>1012</c:v>
                </c:pt>
                <c:pt idx="7">
                  <c:v>1110</c:v>
                </c:pt>
                <c:pt idx="8">
                  <c:v>975</c:v>
                </c:pt>
                <c:pt idx="9">
                  <c:v>1073</c:v>
                </c:pt>
                <c:pt idx="10">
                  <c:v>1006</c:v>
                </c:pt>
                <c:pt idx="11">
                  <c:v>1065</c:v>
                </c:pt>
              </c:numCache>
            </c:numRef>
          </c:val>
          <c:extLst>
            <c:ext xmlns:c16="http://schemas.microsoft.com/office/drawing/2014/chart" uri="{C3380CC4-5D6E-409C-BE32-E72D297353CC}">
              <c16:uniqueId val="{00000000-BA85-4CAD-83B0-4D555FE083E1}"/>
            </c:ext>
          </c:extLst>
        </c:ser>
        <c:ser>
          <c:idx val="1"/>
          <c:order val="1"/>
          <c:tx>
            <c:strRef>
              <c:f>がん診療実績①!$B$5</c:f>
              <c:strCache>
                <c:ptCount val="1"/>
                <c:pt idx="0">
                  <c:v>うちがん患者数</c:v>
                </c:pt>
              </c:strCache>
            </c:strRef>
          </c:tx>
          <c:spPr>
            <a:pattFill prst="narHorz">
              <a:fgClr>
                <a:schemeClr val="accent5"/>
              </a:fgClr>
              <a:bgClr>
                <a:schemeClr val="accent5">
                  <a:lumMod val="20000"/>
                  <a:lumOff val="80000"/>
                </a:schemeClr>
              </a:bgClr>
            </a:pattFill>
            <a:ln>
              <a:noFill/>
            </a:ln>
            <a:effectLst>
              <a:innerShdw blurRad="114300">
                <a:schemeClr val="accent5"/>
              </a:innerShdw>
            </a:effectLst>
          </c:spPr>
          <c:invertIfNegative val="0"/>
          <c:cat>
            <c:strRef>
              <c:f>がん診療実績①!$C$3:$N$3</c:f>
              <c:strCache>
                <c:ptCount val="12"/>
                <c:pt idx="0">
                  <c:v>４月</c:v>
                </c:pt>
                <c:pt idx="1">
                  <c:v>５月</c:v>
                </c:pt>
                <c:pt idx="2">
                  <c:v>６月</c:v>
                </c:pt>
                <c:pt idx="3">
                  <c:v>７月</c:v>
                </c:pt>
                <c:pt idx="4">
                  <c:v>８月</c:v>
                </c:pt>
                <c:pt idx="5">
                  <c:v>９月</c:v>
                </c:pt>
                <c:pt idx="6">
                  <c:v>１０月</c:v>
                </c:pt>
                <c:pt idx="7">
                  <c:v>１１月</c:v>
                </c:pt>
                <c:pt idx="8">
                  <c:v>１２月</c:v>
                </c:pt>
                <c:pt idx="9">
                  <c:v>１月</c:v>
                </c:pt>
                <c:pt idx="10">
                  <c:v>２月</c:v>
                </c:pt>
                <c:pt idx="11">
                  <c:v>３月</c:v>
                </c:pt>
              </c:strCache>
            </c:strRef>
          </c:cat>
          <c:val>
            <c:numRef>
              <c:f>がん診療実績①!$C$5:$N$5</c:f>
              <c:numCache>
                <c:formatCode>#,##0_);[Red]\(#,##0\)</c:formatCode>
                <c:ptCount val="12"/>
                <c:pt idx="0">
                  <c:v>290</c:v>
                </c:pt>
                <c:pt idx="1">
                  <c:v>303</c:v>
                </c:pt>
                <c:pt idx="2">
                  <c:v>329</c:v>
                </c:pt>
                <c:pt idx="3">
                  <c:v>315</c:v>
                </c:pt>
                <c:pt idx="4">
                  <c:v>357</c:v>
                </c:pt>
                <c:pt idx="5">
                  <c:v>282</c:v>
                </c:pt>
                <c:pt idx="6">
                  <c:v>313</c:v>
                </c:pt>
                <c:pt idx="7">
                  <c:v>306</c:v>
                </c:pt>
                <c:pt idx="8">
                  <c:v>243</c:v>
                </c:pt>
                <c:pt idx="9">
                  <c:v>313</c:v>
                </c:pt>
                <c:pt idx="10">
                  <c:v>284</c:v>
                </c:pt>
                <c:pt idx="11">
                  <c:v>256</c:v>
                </c:pt>
              </c:numCache>
            </c:numRef>
          </c:val>
          <c:extLst>
            <c:ext xmlns:c16="http://schemas.microsoft.com/office/drawing/2014/chart" uri="{C3380CC4-5D6E-409C-BE32-E72D297353CC}">
              <c16:uniqueId val="{00000001-BA85-4CAD-83B0-4D555FE083E1}"/>
            </c:ext>
          </c:extLst>
        </c:ser>
        <c:dLbls>
          <c:showLegendKey val="0"/>
          <c:showVal val="0"/>
          <c:showCatName val="0"/>
          <c:showSerName val="0"/>
          <c:showPercent val="0"/>
          <c:showBubbleSize val="0"/>
        </c:dLbls>
        <c:gapWidth val="219"/>
        <c:overlap val="-27"/>
        <c:axId val="1085200736"/>
        <c:axId val="1085193536"/>
      </c:barChart>
      <c:lineChart>
        <c:grouping val="standard"/>
        <c:varyColors val="0"/>
        <c:ser>
          <c:idx val="2"/>
          <c:order val="2"/>
          <c:tx>
            <c:strRef>
              <c:f>がん診療実績①!$B$6</c:f>
              <c:strCache>
                <c:ptCount val="1"/>
                <c:pt idx="0">
                  <c:v>（割合）</c:v>
                </c:pt>
              </c:strCache>
            </c:strRef>
          </c:tx>
          <c:spPr>
            <a:ln w="28575" cap="rnd">
              <a:solidFill>
                <a:schemeClr val="accent4"/>
              </a:solidFill>
              <a:round/>
            </a:ln>
            <a:effectLst/>
          </c:spPr>
          <c:marker>
            <c:symbol val="none"/>
          </c:marker>
          <c:cat>
            <c:strRef>
              <c:f>がん診療実績①!$C$3:$N$3</c:f>
              <c:strCache>
                <c:ptCount val="12"/>
                <c:pt idx="0">
                  <c:v>４月</c:v>
                </c:pt>
                <c:pt idx="1">
                  <c:v>５月</c:v>
                </c:pt>
                <c:pt idx="2">
                  <c:v>６月</c:v>
                </c:pt>
                <c:pt idx="3">
                  <c:v>７月</c:v>
                </c:pt>
                <c:pt idx="4">
                  <c:v>８月</c:v>
                </c:pt>
                <c:pt idx="5">
                  <c:v>９月</c:v>
                </c:pt>
                <c:pt idx="6">
                  <c:v>１０月</c:v>
                </c:pt>
                <c:pt idx="7">
                  <c:v>１１月</c:v>
                </c:pt>
                <c:pt idx="8">
                  <c:v>１２月</c:v>
                </c:pt>
                <c:pt idx="9">
                  <c:v>１月</c:v>
                </c:pt>
                <c:pt idx="10">
                  <c:v>２月</c:v>
                </c:pt>
                <c:pt idx="11">
                  <c:v>３月</c:v>
                </c:pt>
              </c:strCache>
            </c:strRef>
          </c:cat>
          <c:val>
            <c:numRef>
              <c:f>がん診療実績①!$C$6:$N$6</c:f>
              <c:numCache>
                <c:formatCode>0.0%</c:formatCode>
                <c:ptCount val="12"/>
                <c:pt idx="0">
                  <c:v>0.28884462151394424</c:v>
                </c:pt>
                <c:pt idx="1">
                  <c:v>0.27977839335180055</c:v>
                </c:pt>
                <c:pt idx="2">
                  <c:v>0.29270462633451955</c:v>
                </c:pt>
                <c:pt idx="3">
                  <c:v>0.28767123287671231</c:v>
                </c:pt>
                <c:pt idx="4">
                  <c:v>0.30126582278481012</c:v>
                </c:pt>
                <c:pt idx="5">
                  <c:v>0.26755218216318788</c:v>
                </c:pt>
                <c:pt idx="6">
                  <c:v>0.30928853754940711</c:v>
                </c:pt>
                <c:pt idx="7">
                  <c:v>0.27567567567567569</c:v>
                </c:pt>
                <c:pt idx="8">
                  <c:v>0.24923076923076923</c:v>
                </c:pt>
                <c:pt idx="9">
                  <c:v>0.29170549860205031</c:v>
                </c:pt>
                <c:pt idx="10">
                  <c:v>0.28230616302186878</c:v>
                </c:pt>
                <c:pt idx="11">
                  <c:v>0.24037558685446009</c:v>
                </c:pt>
              </c:numCache>
            </c:numRef>
          </c:val>
          <c:smooth val="0"/>
          <c:extLst>
            <c:ext xmlns:c16="http://schemas.microsoft.com/office/drawing/2014/chart" uri="{C3380CC4-5D6E-409C-BE32-E72D297353CC}">
              <c16:uniqueId val="{00000002-BA85-4CAD-83B0-4D555FE083E1}"/>
            </c:ext>
          </c:extLst>
        </c:ser>
        <c:dLbls>
          <c:showLegendKey val="0"/>
          <c:showVal val="0"/>
          <c:showCatName val="0"/>
          <c:showSerName val="0"/>
          <c:showPercent val="0"/>
          <c:showBubbleSize val="0"/>
        </c:dLbls>
        <c:marker val="1"/>
        <c:smooth val="0"/>
        <c:axId val="1085190656"/>
        <c:axId val="1085194976"/>
      </c:lineChart>
      <c:catAx>
        <c:axId val="108520073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085193536"/>
        <c:crosses val="autoZero"/>
        <c:auto val="1"/>
        <c:lblAlgn val="ctr"/>
        <c:lblOffset val="100"/>
        <c:noMultiLvlLbl val="0"/>
      </c:catAx>
      <c:valAx>
        <c:axId val="1085193536"/>
        <c:scaling>
          <c:orientation val="minMax"/>
        </c:scaling>
        <c:delete val="0"/>
        <c:axPos val="l"/>
        <c:majorGridlines>
          <c:spPr>
            <a:ln>
              <a:solidFill>
                <a:schemeClr val="tx1">
                  <a:lumMod val="15000"/>
                  <a:lumOff val="85000"/>
                </a:schemeClr>
              </a:solidFill>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085200736"/>
        <c:crosses val="autoZero"/>
        <c:crossBetween val="between"/>
      </c:valAx>
      <c:valAx>
        <c:axId val="1085194976"/>
        <c:scaling>
          <c:orientation val="minMax"/>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085190656"/>
        <c:crosses val="max"/>
        <c:crossBetween val="between"/>
      </c:valAx>
      <c:catAx>
        <c:axId val="1085190656"/>
        <c:scaling>
          <c:orientation val="minMax"/>
        </c:scaling>
        <c:delete val="1"/>
        <c:axPos val="b"/>
        <c:numFmt formatCode="General" sourceLinked="1"/>
        <c:majorTickMark val="none"/>
        <c:minorTickMark val="none"/>
        <c:tickLblPos val="nextTo"/>
        <c:crossAx val="1085194976"/>
        <c:crosses val="autoZero"/>
        <c:auto val="1"/>
        <c:lblAlgn val="ctr"/>
        <c:lblOffset val="100"/>
        <c:noMultiLvlLbl val="0"/>
      </c:cat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ja-JP"/>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2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6/11/2024</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6/11/2024</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6/11/2024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6/11/2024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6/11/2024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6/11/2024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6/11/2024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6/11/2024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6/11/2024</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kumimoji="1"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kumimoji="1"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2C1BDD-BD2E-ED54-F8A6-3786B852B1C4}"/>
              </a:ext>
            </a:extLst>
          </p:cNvPr>
          <p:cNvSpPr>
            <a:spLocks noGrp="1"/>
          </p:cNvSpPr>
          <p:nvPr>
            <p:ph type="ctrTitle"/>
          </p:nvPr>
        </p:nvSpPr>
        <p:spPr/>
        <p:txBody>
          <a:bodyPr/>
          <a:lstStyle/>
          <a:p>
            <a:r>
              <a:rPr kumimoji="1" lang="ja-JP" altLang="en-US" sz="6000" dirty="0"/>
              <a:t>急性期病院の実情と</a:t>
            </a:r>
            <a:br>
              <a:rPr kumimoji="1" lang="en-US" altLang="ja-JP" sz="6000" dirty="0"/>
            </a:br>
            <a:r>
              <a:rPr kumimoji="1" lang="ja-JP" altLang="en-US" sz="6000" dirty="0"/>
              <a:t>思いやりのある連携</a:t>
            </a:r>
          </a:p>
        </p:txBody>
      </p:sp>
      <p:sp>
        <p:nvSpPr>
          <p:cNvPr id="3" name="字幕 2">
            <a:extLst>
              <a:ext uri="{FF2B5EF4-FFF2-40B4-BE49-F238E27FC236}">
                <a16:creationId xmlns:a16="http://schemas.microsoft.com/office/drawing/2014/main" id="{DAF95022-713C-CCA8-D2FE-3B8FAED429C7}"/>
              </a:ext>
            </a:extLst>
          </p:cNvPr>
          <p:cNvSpPr>
            <a:spLocks noGrp="1"/>
          </p:cNvSpPr>
          <p:nvPr>
            <p:ph type="subTitle" idx="1"/>
          </p:nvPr>
        </p:nvSpPr>
        <p:spPr>
          <a:xfrm>
            <a:off x="4744376" y="4974374"/>
            <a:ext cx="6096449" cy="549733"/>
          </a:xfrm>
        </p:spPr>
        <p:txBody>
          <a:bodyPr/>
          <a:lstStyle/>
          <a:p>
            <a:r>
              <a:rPr kumimoji="1" lang="ja-JP" altLang="en-US" dirty="0"/>
              <a:t>市立函館病院　入退院支援課　熊倉　慎治</a:t>
            </a:r>
          </a:p>
        </p:txBody>
      </p:sp>
    </p:spTree>
    <p:extLst>
      <p:ext uri="{BB962C8B-B14F-4D97-AF65-F5344CB8AC3E}">
        <p14:creationId xmlns:p14="http://schemas.microsoft.com/office/powerpoint/2010/main" val="827543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510F0BB-412E-68E5-A454-4FB63F2EDA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正方形/長方形 3">
            <a:extLst>
              <a:ext uri="{FF2B5EF4-FFF2-40B4-BE49-F238E27FC236}">
                <a16:creationId xmlns:a16="http://schemas.microsoft.com/office/drawing/2014/main" id="{290BDD2E-CEA5-2A4E-3E89-FD2CE1A6A032}"/>
              </a:ext>
            </a:extLst>
          </p:cNvPr>
          <p:cNvSpPr/>
          <p:nvPr/>
        </p:nvSpPr>
        <p:spPr>
          <a:xfrm>
            <a:off x="227095" y="331966"/>
            <a:ext cx="8511873" cy="1073427"/>
          </a:xfrm>
          <a:prstGeom prst="rect">
            <a:avLst/>
          </a:prstGeom>
          <a:ln>
            <a:headEnd type="none" w="med" len="med"/>
            <a:tailEnd type="none" w="med" len="med"/>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buFont typeface="Wingdings" panose="05000000000000000000" pitchFamily="2" charset="2"/>
              <a:buChar char="u"/>
            </a:pPr>
            <a:r>
              <a:rPr lang="ja-JP" altLang="en-US" sz="2800" dirty="0"/>
              <a:t>第２部　「思いやりのある」医療・介護連携とは</a:t>
            </a:r>
            <a:endParaRPr lang="en-US" altLang="ja-JP" sz="2800" dirty="0"/>
          </a:p>
        </p:txBody>
      </p:sp>
    </p:spTree>
    <p:extLst>
      <p:ext uri="{BB962C8B-B14F-4D97-AF65-F5344CB8AC3E}">
        <p14:creationId xmlns:p14="http://schemas.microsoft.com/office/powerpoint/2010/main" val="702477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7CEFD0-7051-4E3A-163C-001DE0830331}"/>
              </a:ext>
            </a:extLst>
          </p:cNvPr>
          <p:cNvSpPr>
            <a:spLocks noGrp="1"/>
          </p:cNvSpPr>
          <p:nvPr>
            <p:ph type="title"/>
          </p:nvPr>
        </p:nvSpPr>
        <p:spPr>
          <a:xfrm>
            <a:off x="4642899" y="2686050"/>
            <a:ext cx="2906202" cy="1485900"/>
          </a:xfrm>
        </p:spPr>
        <p:txBody>
          <a:bodyPr anchor="ctr">
            <a:normAutofit/>
          </a:bodyPr>
          <a:lstStyle/>
          <a:p>
            <a:pPr algn="ctr"/>
            <a:r>
              <a:rPr kumimoji="1" lang="en-US" altLang="ja-JP" sz="8800" dirty="0"/>
              <a:t>1000</a:t>
            </a:r>
            <a:endParaRPr kumimoji="1" lang="ja-JP" altLang="en-US" sz="8800" dirty="0"/>
          </a:p>
        </p:txBody>
      </p:sp>
      <p:sp>
        <p:nvSpPr>
          <p:cNvPr id="4" name="四角形: 角を丸くする 3">
            <a:extLst>
              <a:ext uri="{FF2B5EF4-FFF2-40B4-BE49-F238E27FC236}">
                <a16:creationId xmlns:a16="http://schemas.microsoft.com/office/drawing/2014/main" id="{B721C45A-EA30-175F-E63F-98719589C648}"/>
              </a:ext>
            </a:extLst>
          </p:cNvPr>
          <p:cNvSpPr/>
          <p:nvPr/>
        </p:nvSpPr>
        <p:spPr>
          <a:xfrm>
            <a:off x="3096182" y="4452730"/>
            <a:ext cx="6771387" cy="161411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l"/>
            <a:r>
              <a:rPr lang="ja-JP" altLang="en-US" b="1" i="0" dirty="0">
                <a:solidFill>
                  <a:srgbClr val="224466"/>
                </a:solidFill>
                <a:effectLst/>
                <a:latin typeface="メイリオ" panose="020B0604030504040204" pitchFamily="50" charset="-128"/>
                <a:ea typeface="メイリオ" panose="020B0604030504040204" pitchFamily="50" charset="-128"/>
              </a:rPr>
              <a:t>昨年度、当院より死亡退院された患者数です。</a:t>
            </a:r>
            <a:endParaRPr lang="en-US" altLang="ja-JP" b="1" i="0" dirty="0">
              <a:solidFill>
                <a:srgbClr val="224466"/>
              </a:solidFill>
              <a:effectLst/>
              <a:latin typeface="メイリオ" panose="020B0604030504040204" pitchFamily="50" charset="-128"/>
              <a:ea typeface="メイリオ" panose="020B0604030504040204" pitchFamily="50" charset="-128"/>
            </a:endParaRPr>
          </a:p>
          <a:p>
            <a:pPr algn="l"/>
            <a:endParaRPr lang="en-US" altLang="ja-JP" b="1" dirty="0">
              <a:solidFill>
                <a:srgbClr val="224466"/>
              </a:solidFill>
              <a:latin typeface="メイリオ" panose="020B0604030504040204" pitchFamily="50" charset="-128"/>
              <a:ea typeface="メイリオ" panose="020B0604030504040204" pitchFamily="50" charset="-128"/>
            </a:endParaRPr>
          </a:p>
          <a:p>
            <a:pPr algn="l"/>
            <a:r>
              <a:rPr lang="ja-JP" altLang="en-US" b="1" i="0" dirty="0">
                <a:solidFill>
                  <a:srgbClr val="224466"/>
                </a:solidFill>
                <a:effectLst/>
                <a:latin typeface="メイリオ" panose="020B0604030504040204" pitchFamily="50" charset="-128"/>
                <a:ea typeface="メイリオ" panose="020B0604030504040204" pitchFamily="50" charset="-128"/>
              </a:rPr>
              <a:t>この中には転院調整や退院調整中に調整が間に合わず当院で</a:t>
            </a:r>
            <a:endParaRPr lang="en-US" altLang="ja-JP" b="1" i="0" dirty="0">
              <a:solidFill>
                <a:srgbClr val="224466"/>
              </a:solidFill>
              <a:effectLst/>
              <a:latin typeface="メイリオ" panose="020B0604030504040204" pitchFamily="50" charset="-128"/>
              <a:ea typeface="メイリオ" panose="020B0604030504040204" pitchFamily="50" charset="-128"/>
            </a:endParaRPr>
          </a:p>
          <a:p>
            <a:pPr algn="l"/>
            <a:r>
              <a:rPr lang="ja-JP" altLang="en-US" b="1" i="0" dirty="0">
                <a:solidFill>
                  <a:srgbClr val="224466"/>
                </a:solidFill>
                <a:effectLst/>
                <a:latin typeface="メイリオ" panose="020B0604030504040204" pitchFamily="50" charset="-128"/>
                <a:ea typeface="メイリオ" panose="020B0604030504040204" pitchFamily="50" charset="-128"/>
              </a:rPr>
              <a:t>お看取りさせていただいた件数も含まれています。</a:t>
            </a:r>
            <a:endParaRPr lang="ja-JP" altLang="en-US" b="0" i="0" dirty="0">
              <a:solidFill>
                <a:srgbClr val="3E3E3E"/>
              </a:solidFill>
              <a:effectLst/>
              <a:latin typeface="Noto Sans JP"/>
            </a:endParaRPr>
          </a:p>
        </p:txBody>
      </p:sp>
    </p:spTree>
    <p:extLst>
      <p:ext uri="{BB962C8B-B14F-4D97-AF65-F5344CB8AC3E}">
        <p14:creationId xmlns:p14="http://schemas.microsoft.com/office/powerpoint/2010/main" val="64272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EB3AEE-32C0-46E7-1FB9-8186A1DBDEF7}"/>
              </a:ext>
            </a:extLst>
          </p:cNvPr>
          <p:cNvSpPr>
            <a:spLocks noGrp="1"/>
          </p:cNvSpPr>
          <p:nvPr>
            <p:ph type="title"/>
          </p:nvPr>
        </p:nvSpPr>
        <p:spPr>
          <a:xfrm>
            <a:off x="1371600" y="714806"/>
            <a:ext cx="9601200" cy="952169"/>
          </a:xfrm>
        </p:spPr>
        <p:txBody>
          <a:bodyPr/>
          <a:lstStyle/>
          <a:p>
            <a:r>
              <a:rPr kumimoji="1" lang="ja-JP" altLang="en-US" dirty="0"/>
              <a:t>命のペース</a:t>
            </a:r>
          </a:p>
        </p:txBody>
      </p:sp>
      <p:sp>
        <p:nvSpPr>
          <p:cNvPr id="3" name="コンテンツ プレースホルダー 2">
            <a:extLst>
              <a:ext uri="{FF2B5EF4-FFF2-40B4-BE49-F238E27FC236}">
                <a16:creationId xmlns:a16="http://schemas.microsoft.com/office/drawing/2014/main" id="{D40ADCE5-2003-28CD-7FF4-23953743845B}"/>
              </a:ext>
            </a:extLst>
          </p:cNvPr>
          <p:cNvSpPr>
            <a:spLocks noGrp="1"/>
          </p:cNvSpPr>
          <p:nvPr>
            <p:ph idx="1"/>
          </p:nvPr>
        </p:nvSpPr>
        <p:spPr>
          <a:xfrm>
            <a:off x="1371600" y="1983850"/>
            <a:ext cx="9601200" cy="3359427"/>
          </a:xfrm>
        </p:spPr>
        <p:txBody>
          <a:bodyPr>
            <a:normAutofit fontScale="85000" lnSpcReduction="10000"/>
          </a:bodyPr>
          <a:lstStyle/>
          <a:p>
            <a:pPr>
              <a:lnSpc>
                <a:spcPct val="150000"/>
              </a:lnSpc>
            </a:pPr>
            <a:r>
              <a:rPr kumimoji="1" lang="ja-JP" altLang="en-US" dirty="0"/>
              <a:t>がんの急性期治療を終えて経過観察にて通院中の患者さん。できるだけ自宅で過ごしたいと思い、辛さを感じながらも自宅で生活。最終的に食事摂取困難、体動困難、疼痛コントロール不良にて入院。予後としては数週間。でもやっぱり帰りたい。</a:t>
            </a:r>
            <a:endParaRPr kumimoji="1" lang="en-US" altLang="ja-JP" dirty="0"/>
          </a:p>
          <a:p>
            <a:pPr>
              <a:lnSpc>
                <a:spcPct val="150000"/>
              </a:lnSpc>
            </a:pPr>
            <a:r>
              <a:rPr lang="ja-JP" altLang="en-US" dirty="0"/>
              <a:t>血液内科疾患の患者さん。退院希望が強く、家族も本人の意向に添いたいと思っている。感染症の制御が難しく治療に難渋。そんな中採血データが若干改善、バイタルも安定する。</a:t>
            </a:r>
            <a:endParaRPr lang="en-US" altLang="ja-JP" dirty="0"/>
          </a:p>
          <a:p>
            <a:pPr>
              <a:lnSpc>
                <a:spcPct val="150000"/>
              </a:lnSpc>
            </a:pPr>
            <a:r>
              <a:rPr lang="ja-JP" altLang="en-US" dirty="0"/>
              <a:t>進行性</a:t>
            </a:r>
            <a:r>
              <a:rPr lang="en-US" altLang="ja-JP" dirty="0"/>
              <a:t>ALS</a:t>
            </a:r>
            <a:r>
              <a:rPr lang="ja-JP" altLang="en-US" dirty="0"/>
              <a:t>の患者さん。嚥下機能が低下してきており、１カ月後あたりには胃ろうからの栄養投与が余儀なくされる状態。家族の作るご飯が食べたい。</a:t>
            </a:r>
            <a:endParaRPr lang="en-US" altLang="ja-JP" dirty="0"/>
          </a:p>
          <a:p>
            <a:pPr>
              <a:lnSpc>
                <a:spcPct val="150000"/>
              </a:lnSpc>
            </a:pPr>
            <a:endParaRPr kumimoji="1" lang="ja-JP" altLang="en-US" dirty="0"/>
          </a:p>
        </p:txBody>
      </p:sp>
      <p:sp>
        <p:nvSpPr>
          <p:cNvPr id="4" name="四角形: 角を丸くする 3">
            <a:extLst>
              <a:ext uri="{FF2B5EF4-FFF2-40B4-BE49-F238E27FC236}">
                <a16:creationId xmlns:a16="http://schemas.microsoft.com/office/drawing/2014/main" id="{C3EA6040-6EEA-F98D-C984-0107EA142DCB}"/>
              </a:ext>
            </a:extLst>
          </p:cNvPr>
          <p:cNvSpPr/>
          <p:nvPr/>
        </p:nvSpPr>
        <p:spPr>
          <a:xfrm>
            <a:off x="1371600" y="5041127"/>
            <a:ext cx="10102984" cy="1574358"/>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l"/>
            <a:r>
              <a:rPr lang="ja-JP" altLang="en-US" sz="2000" b="1" i="0" dirty="0">
                <a:solidFill>
                  <a:srgbClr val="224466"/>
                </a:solidFill>
                <a:effectLst/>
                <a:latin typeface="メイリオ" panose="020B0604030504040204" pitchFamily="50" charset="-128"/>
                <a:ea typeface="メイリオ" panose="020B0604030504040204" pitchFamily="50" charset="-128"/>
              </a:rPr>
              <a:t>患者さんの容態は時として急に落ち込み、不可逆的な状態になることがあります。</a:t>
            </a:r>
            <a:endParaRPr lang="en-US" altLang="ja-JP" sz="2000" b="1" i="0" dirty="0">
              <a:solidFill>
                <a:srgbClr val="224466"/>
              </a:solidFill>
              <a:effectLst/>
              <a:latin typeface="メイリオ" panose="020B0604030504040204" pitchFamily="50" charset="-128"/>
              <a:ea typeface="メイリオ" panose="020B0604030504040204" pitchFamily="50" charset="-128"/>
            </a:endParaRPr>
          </a:p>
          <a:p>
            <a:pPr algn="l"/>
            <a:endParaRPr lang="en-US" altLang="ja-JP" sz="2000" b="1" dirty="0">
              <a:solidFill>
                <a:srgbClr val="224466"/>
              </a:solidFill>
              <a:latin typeface="メイリオ" panose="020B0604030504040204" pitchFamily="50" charset="-128"/>
              <a:ea typeface="メイリオ" panose="020B0604030504040204" pitchFamily="50" charset="-128"/>
            </a:endParaRPr>
          </a:p>
          <a:p>
            <a:pPr algn="l"/>
            <a:r>
              <a:rPr lang="ja-JP" altLang="en-US" sz="2000" b="1" dirty="0">
                <a:solidFill>
                  <a:srgbClr val="224466"/>
                </a:solidFill>
                <a:latin typeface="メイリオ" panose="020B0604030504040204" pitchFamily="50" charset="-128"/>
                <a:ea typeface="メイリオ" panose="020B0604030504040204" pitchFamily="50" charset="-128"/>
              </a:rPr>
              <a:t>そんな中でも主治医は患者さんの希望を叶えることのできる</a:t>
            </a:r>
            <a:r>
              <a:rPr lang="ja-JP" altLang="en-US" sz="2400" b="1" u="sng" dirty="0">
                <a:solidFill>
                  <a:schemeClr val="accent6">
                    <a:lumMod val="75000"/>
                  </a:schemeClr>
                </a:solidFill>
                <a:latin typeface="メイリオ" panose="020B0604030504040204" pitchFamily="50" charset="-128"/>
                <a:ea typeface="メイリオ" panose="020B0604030504040204" pitchFamily="50" charset="-128"/>
              </a:rPr>
              <a:t>「今」</a:t>
            </a:r>
            <a:r>
              <a:rPr lang="ja-JP" altLang="en-US" sz="2000" b="1" dirty="0">
                <a:solidFill>
                  <a:srgbClr val="224466"/>
                </a:solidFill>
                <a:latin typeface="メイリオ" panose="020B0604030504040204" pitchFamily="50" charset="-128"/>
                <a:ea typeface="メイリオ" panose="020B0604030504040204" pitchFamily="50" charset="-128"/>
              </a:rPr>
              <a:t>を探しています。</a:t>
            </a:r>
            <a:endParaRPr lang="en-US" altLang="ja-JP" sz="2000" b="1" dirty="0">
              <a:solidFill>
                <a:srgbClr val="224466"/>
              </a:solidFill>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A3DE3BE8-DC09-9522-41BD-4C9CF77116A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227165" y="0"/>
            <a:ext cx="2375452" cy="2138683"/>
          </a:xfrm>
          <a:prstGeom prst="rect">
            <a:avLst/>
          </a:prstGeom>
        </p:spPr>
      </p:pic>
    </p:spTree>
    <p:extLst>
      <p:ext uri="{BB962C8B-B14F-4D97-AF65-F5344CB8AC3E}">
        <p14:creationId xmlns:p14="http://schemas.microsoft.com/office/powerpoint/2010/main" val="6194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498BBE-8B81-420F-4BE0-F66F8FA55E2E}"/>
              </a:ext>
            </a:extLst>
          </p:cNvPr>
          <p:cNvSpPr>
            <a:spLocks noGrp="1"/>
          </p:cNvSpPr>
          <p:nvPr>
            <p:ph type="title"/>
          </p:nvPr>
        </p:nvSpPr>
        <p:spPr>
          <a:xfrm>
            <a:off x="1870117" y="412440"/>
            <a:ext cx="9601200" cy="657970"/>
          </a:xfrm>
        </p:spPr>
        <p:txBody>
          <a:bodyPr>
            <a:normAutofit fontScale="90000"/>
          </a:bodyPr>
          <a:lstStyle/>
          <a:p>
            <a:r>
              <a:rPr kumimoji="1" lang="ja-JP" altLang="en-US" sz="4000" dirty="0"/>
              <a:t>急性期病院と地域との連携に関する課題①</a:t>
            </a:r>
          </a:p>
        </p:txBody>
      </p:sp>
      <p:grpSp>
        <p:nvGrpSpPr>
          <p:cNvPr id="13" name="グループ化 12">
            <a:extLst>
              <a:ext uri="{FF2B5EF4-FFF2-40B4-BE49-F238E27FC236}">
                <a16:creationId xmlns:a16="http://schemas.microsoft.com/office/drawing/2014/main" id="{55739D92-3064-224D-E282-689C4473AF0E}"/>
              </a:ext>
            </a:extLst>
          </p:cNvPr>
          <p:cNvGrpSpPr/>
          <p:nvPr/>
        </p:nvGrpSpPr>
        <p:grpSpPr>
          <a:xfrm>
            <a:off x="-132496" y="1982592"/>
            <a:ext cx="3129713" cy="2496789"/>
            <a:chOff x="774313" y="3076646"/>
            <a:chExt cx="2667202" cy="1957749"/>
          </a:xfrm>
        </p:grpSpPr>
        <p:pic>
          <p:nvPicPr>
            <p:cNvPr id="7" name="図 6">
              <a:extLst>
                <a:ext uri="{FF2B5EF4-FFF2-40B4-BE49-F238E27FC236}">
                  <a16:creationId xmlns:a16="http://schemas.microsoft.com/office/drawing/2014/main" id="{77EFF744-6C40-17A9-4805-274B1A5F68BF}"/>
                </a:ext>
              </a:extLst>
            </p:cNvPr>
            <p:cNvPicPr>
              <a:picLocks noChangeAspect="1"/>
            </p:cNvPicPr>
            <p:nvPr/>
          </p:nvPicPr>
          <p:blipFill>
            <a:blip r:embed="rId2"/>
            <a:stretch>
              <a:fillRect/>
            </a:stretch>
          </p:blipFill>
          <p:spPr>
            <a:xfrm>
              <a:off x="1613406" y="3206286"/>
              <a:ext cx="1828109" cy="1828109"/>
            </a:xfrm>
            <a:prstGeom prst="rect">
              <a:avLst/>
            </a:prstGeom>
          </p:spPr>
        </p:pic>
        <p:pic>
          <p:nvPicPr>
            <p:cNvPr id="12" name="図 11">
              <a:extLst>
                <a:ext uri="{FF2B5EF4-FFF2-40B4-BE49-F238E27FC236}">
                  <a16:creationId xmlns:a16="http://schemas.microsoft.com/office/drawing/2014/main" id="{0C22490B-5F8E-F388-159B-5B6D2CAD0EBC}"/>
                </a:ext>
              </a:extLst>
            </p:cNvPr>
            <p:cNvPicPr>
              <a:picLocks noChangeAspect="1"/>
            </p:cNvPicPr>
            <p:nvPr/>
          </p:nvPicPr>
          <p:blipFill>
            <a:blip r:embed="rId3"/>
            <a:stretch>
              <a:fillRect/>
            </a:stretch>
          </p:blipFill>
          <p:spPr>
            <a:xfrm>
              <a:off x="774313" y="3076646"/>
              <a:ext cx="1451337" cy="1088503"/>
            </a:xfrm>
            <a:prstGeom prst="rect">
              <a:avLst/>
            </a:prstGeom>
          </p:spPr>
        </p:pic>
      </p:grpSp>
      <p:grpSp>
        <p:nvGrpSpPr>
          <p:cNvPr id="15" name="グループ化 14">
            <a:extLst>
              <a:ext uri="{FF2B5EF4-FFF2-40B4-BE49-F238E27FC236}">
                <a16:creationId xmlns:a16="http://schemas.microsoft.com/office/drawing/2014/main" id="{D647B47D-4089-DFF6-4DE5-B568E57ED891}"/>
              </a:ext>
            </a:extLst>
          </p:cNvPr>
          <p:cNvGrpSpPr/>
          <p:nvPr/>
        </p:nvGrpSpPr>
        <p:grpSpPr>
          <a:xfrm>
            <a:off x="9490699" y="1993706"/>
            <a:ext cx="2855106" cy="3034367"/>
            <a:chOff x="9051661" y="2059388"/>
            <a:chExt cx="2855106" cy="3034367"/>
          </a:xfrm>
        </p:grpSpPr>
        <p:pic>
          <p:nvPicPr>
            <p:cNvPr id="10" name="図 9">
              <a:extLst>
                <a:ext uri="{FF2B5EF4-FFF2-40B4-BE49-F238E27FC236}">
                  <a16:creationId xmlns:a16="http://schemas.microsoft.com/office/drawing/2014/main" id="{935631A8-E4EE-A65B-1E93-72AFB8E2AE7C}"/>
                </a:ext>
              </a:extLst>
            </p:cNvPr>
            <p:cNvPicPr>
              <a:picLocks noChangeAspect="1"/>
            </p:cNvPicPr>
            <p:nvPr/>
          </p:nvPicPr>
          <p:blipFill>
            <a:blip r:embed="rId4"/>
            <a:stretch>
              <a:fillRect/>
            </a:stretch>
          </p:blipFill>
          <p:spPr>
            <a:xfrm>
              <a:off x="9051661" y="2495832"/>
              <a:ext cx="2597923" cy="2597923"/>
            </a:xfrm>
            <a:prstGeom prst="rect">
              <a:avLst/>
            </a:prstGeom>
          </p:spPr>
        </p:pic>
        <p:pic>
          <p:nvPicPr>
            <p:cNvPr id="14" name="図 13">
              <a:extLst>
                <a:ext uri="{FF2B5EF4-FFF2-40B4-BE49-F238E27FC236}">
                  <a16:creationId xmlns:a16="http://schemas.microsoft.com/office/drawing/2014/main" id="{98F0976F-73CD-A050-2EF4-13EF40AFB0D2}"/>
                </a:ext>
              </a:extLst>
            </p:cNvPr>
            <p:cNvPicPr>
              <a:picLocks noChangeAspect="1"/>
            </p:cNvPicPr>
            <p:nvPr/>
          </p:nvPicPr>
          <p:blipFill>
            <a:blip r:embed="rId5"/>
            <a:stretch>
              <a:fillRect/>
            </a:stretch>
          </p:blipFill>
          <p:spPr>
            <a:xfrm>
              <a:off x="10733951" y="2059388"/>
              <a:ext cx="1172816" cy="1172816"/>
            </a:xfrm>
            <a:prstGeom prst="rect">
              <a:avLst/>
            </a:prstGeom>
          </p:spPr>
        </p:pic>
      </p:grpSp>
      <p:pic>
        <p:nvPicPr>
          <p:cNvPr id="16" name="図 15">
            <a:extLst>
              <a:ext uri="{FF2B5EF4-FFF2-40B4-BE49-F238E27FC236}">
                <a16:creationId xmlns:a16="http://schemas.microsoft.com/office/drawing/2014/main" id="{FA27CFEC-5605-D9EE-E53E-F997BB886E3E}"/>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8182078" y="5157559"/>
            <a:ext cx="1160393" cy="1160393"/>
          </a:xfrm>
          <a:prstGeom prst="rect">
            <a:avLst/>
          </a:prstGeom>
        </p:spPr>
      </p:pic>
      <p:pic>
        <p:nvPicPr>
          <p:cNvPr id="18" name="図 17">
            <a:extLst>
              <a:ext uri="{FF2B5EF4-FFF2-40B4-BE49-F238E27FC236}">
                <a16:creationId xmlns:a16="http://schemas.microsoft.com/office/drawing/2014/main" id="{23B87E4C-0269-A44D-B87C-9FB03B40D0A4}"/>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7908363" y="2829522"/>
            <a:ext cx="1864814" cy="1559222"/>
          </a:xfrm>
          <a:prstGeom prst="rect">
            <a:avLst/>
          </a:prstGeom>
        </p:spPr>
      </p:pic>
      <p:pic>
        <p:nvPicPr>
          <p:cNvPr id="19" name="図 18">
            <a:extLst>
              <a:ext uri="{FF2B5EF4-FFF2-40B4-BE49-F238E27FC236}">
                <a16:creationId xmlns:a16="http://schemas.microsoft.com/office/drawing/2014/main" id="{B216928F-D5A4-43D6-4D62-A95461C0E386}"/>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056534" y="2776725"/>
            <a:ext cx="1559222" cy="1559222"/>
          </a:xfrm>
          <a:prstGeom prst="rect">
            <a:avLst/>
          </a:prstGeom>
        </p:spPr>
      </p:pic>
      <p:sp>
        <p:nvSpPr>
          <p:cNvPr id="20" name="爆発: 14 pt 19">
            <a:extLst>
              <a:ext uri="{FF2B5EF4-FFF2-40B4-BE49-F238E27FC236}">
                <a16:creationId xmlns:a16="http://schemas.microsoft.com/office/drawing/2014/main" id="{3BEC8C1C-FBD0-A45B-8DC7-7202CA150B77}"/>
              </a:ext>
            </a:extLst>
          </p:cNvPr>
          <p:cNvSpPr/>
          <p:nvPr/>
        </p:nvSpPr>
        <p:spPr>
          <a:xfrm>
            <a:off x="485749" y="1454311"/>
            <a:ext cx="2767054" cy="1326157"/>
          </a:xfrm>
          <a:prstGeom prst="irregularSeal2">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dirty="0"/>
              <a:t>救急搬送</a:t>
            </a:r>
          </a:p>
        </p:txBody>
      </p:sp>
      <p:pic>
        <p:nvPicPr>
          <p:cNvPr id="23" name="図 22">
            <a:extLst>
              <a:ext uri="{FF2B5EF4-FFF2-40B4-BE49-F238E27FC236}">
                <a16:creationId xmlns:a16="http://schemas.microsoft.com/office/drawing/2014/main" id="{77D92224-32D7-1237-0CCC-E96EE4906429}"/>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5636376" y="1265263"/>
            <a:ext cx="1172816" cy="1172816"/>
          </a:xfrm>
          <a:prstGeom prst="rect">
            <a:avLst/>
          </a:prstGeom>
        </p:spPr>
      </p:pic>
      <p:pic>
        <p:nvPicPr>
          <p:cNvPr id="22" name="図 21">
            <a:extLst>
              <a:ext uri="{FF2B5EF4-FFF2-40B4-BE49-F238E27FC236}">
                <a16:creationId xmlns:a16="http://schemas.microsoft.com/office/drawing/2014/main" id="{816EA639-B1CC-AD62-87D1-2EA7B4562046}"/>
              </a:ext>
            </a:extLst>
          </p:cNvPr>
          <p:cNvPicPr>
            <a:picLocks noChangeAspect="1"/>
          </p:cNvPicPr>
          <p:nvPr/>
        </p:nvPicPr>
        <p:blipFill>
          <a:blip r:embed="rId9"/>
          <a:stretch>
            <a:fillRect/>
          </a:stretch>
        </p:blipFill>
        <p:spPr>
          <a:xfrm>
            <a:off x="4483238" y="2114549"/>
            <a:ext cx="3433715" cy="3433715"/>
          </a:xfrm>
          <a:prstGeom prst="rect">
            <a:avLst/>
          </a:prstGeom>
        </p:spPr>
      </p:pic>
      <p:pic>
        <p:nvPicPr>
          <p:cNvPr id="21" name="図 20">
            <a:extLst>
              <a:ext uri="{FF2B5EF4-FFF2-40B4-BE49-F238E27FC236}">
                <a16:creationId xmlns:a16="http://schemas.microsoft.com/office/drawing/2014/main" id="{84056C0B-2662-7CA3-5A6C-908FA211AC55}"/>
              </a:ext>
            </a:extLst>
          </p:cNvPr>
          <p:cNvPicPr>
            <a:picLocks noChangeAspect="1"/>
          </p:cNvPicPr>
          <p:nvPr/>
        </p:nvPicPr>
        <p:blipFill>
          <a:blip r:embed="rId10"/>
          <a:stretch>
            <a:fillRect/>
          </a:stretch>
        </p:blipFill>
        <p:spPr>
          <a:xfrm>
            <a:off x="4737136" y="3113568"/>
            <a:ext cx="2137026" cy="1922151"/>
          </a:xfrm>
          <a:prstGeom prst="rect">
            <a:avLst/>
          </a:prstGeom>
          <a:effectLst/>
        </p:spPr>
      </p:pic>
      <p:sp>
        <p:nvSpPr>
          <p:cNvPr id="24" name="テキスト ボックス 23">
            <a:extLst>
              <a:ext uri="{FF2B5EF4-FFF2-40B4-BE49-F238E27FC236}">
                <a16:creationId xmlns:a16="http://schemas.microsoft.com/office/drawing/2014/main" id="{F5DDC27D-5AA5-4319-C7D4-A925EC53CB51}"/>
              </a:ext>
            </a:extLst>
          </p:cNvPr>
          <p:cNvSpPr txBox="1"/>
          <p:nvPr/>
        </p:nvSpPr>
        <p:spPr>
          <a:xfrm>
            <a:off x="8436526" y="3479259"/>
            <a:ext cx="704421" cy="369332"/>
          </a:xfrm>
          <a:prstGeom prst="rect">
            <a:avLst/>
          </a:prstGeom>
          <a:noFill/>
        </p:spPr>
        <p:txBody>
          <a:bodyPr wrap="square" rtlCol="0">
            <a:spAutoFit/>
          </a:bodyPr>
          <a:lstStyle/>
          <a:p>
            <a:r>
              <a:rPr kumimoji="1" lang="ja-JP" altLang="en-US" b="1" dirty="0">
                <a:solidFill>
                  <a:srgbClr val="FFFF00"/>
                </a:solidFill>
              </a:rPr>
              <a:t>退院</a:t>
            </a:r>
          </a:p>
        </p:txBody>
      </p:sp>
      <p:sp>
        <p:nvSpPr>
          <p:cNvPr id="25" name="テキスト ボックス 24">
            <a:extLst>
              <a:ext uri="{FF2B5EF4-FFF2-40B4-BE49-F238E27FC236}">
                <a16:creationId xmlns:a16="http://schemas.microsoft.com/office/drawing/2014/main" id="{74E02D2F-5000-D4AB-4365-A1509183040B}"/>
              </a:ext>
            </a:extLst>
          </p:cNvPr>
          <p:cNvSpPr txBox="1"/>
          <p:nvPr/>
        </p:nvSpPr>
        <p:spPr>
          <a:xfrm rot="21510608">
            <a:off x="3457855" y="3434421"/>
            <a:ext cx="704421" cy="369332"/>
          </a:xfrm>
          <a:prstGeom prst="rect">
            <a:avLst/>
          </a:prstGeom>
          <a:noFill/>
        </p:spPr>
        <p:txBody>
          <a:bodyPr wrap="square" rtlCol="0">
            <a:spAutoFit/>
          </a:bodyPr>
          <a:lstStyle/>
          <a:p>
            <a:r>
              <a:rPr kumimoji="1" lang="ja-JP" altLang="en-US" b="1" dirty="0">
                <a:solidFill>
                  <a:srgbClr val="FFFF00"/>
                </a:solidFill>
              </a:rPr>
              <a:t>入院</a:t>
            </a:r>
          </a:p>
        </p:txBody>
      </p:sp>
      <p:sp>
        <p:nvSpPr>
          <p:cNvPr id="26" name="吹き出し: 円形 25">
            <a:extLst>
              <a:ext uri="{FF2B5EF4-FFF2-40B4-BE49-F238E27FC236}">
                <a16:creationId xmlns:a16="http://schemas.microsoft.com/office/drawing/2014/main" id="{9B592114-931E-E4A3-4573-8638616C720F}"/>
              </a:ext>
            </a:extLst>
          </p:cNvPr>
          <p:cNvSpPr/>
          <p:nvPr/>
        </p:nvSpPr>
        <p:spPr>
          <a:xfrm>
            <a:off x="9490699" y="4646948"/>
            <a:ext cx="2657684" cy="1986790"/>
          </a:xfrm>
          <a:prstGeom prst="wedgeEllipseCallout">
            <a:avLst>
              <a:gd name="adj1" fmla="val -68669"/>
              <a:gd name="adj2" fmla="val -1798"/>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1" lang="ja-JP" altLang="en-US" sz="1600" dirty="0"/>
              <a:t>・入院中で状態</a:t>
            </a:r>
            <a:endParaRPr kumimoji="1" lang="en-US" altLang="ja-JP" sz="1600" dirty="0"/>
          </a:p>
          <a:p>
            <a:pPr algn="ctr"/>
            <a:r>
              <a:rPr kumimoji="1" lang="ja-JP" altLang="en-US" sz="1600" dirty="0"/>
              <a:t>変わった？</a:t>
            </a:r>
            <a:endParaRPr kumimoji="1" lang="en-US" altLang="ja-JP" sz="1600" dirty="0"/>
          </a:p>
          <a:p>
            <a:pPr algn="ctr"/>
            <a:r>
              <a:rPr kumimoji="1" lang="ja-JP" altLang="en-US" sz="1600" dirty="0"/>
              <a:t>・サービス変更しなくていいの？</a:t>
            </a:r>
          </a:p>
        </p:txBody>
      </p:sp>
      <p:sp>
        <p:nvSpPr>
          <p:cNvPr id="27" name="テキスト ボックス 26">
            <a:extLst>
              <a:ext uri="{FF2B5EF4-FFF2-40B4-BE49-F238E27FC236}">
                <a16:creationId xmlns:a16="http://schemas.microsoft.com/office/drawing/2014/main" id="{3DAE861C-0930-3422-7439-6F803B70531C}"/>
              </a:ext>
            </a:extLst>
          </p:cNvPr>
          <p:cNvSpPr txBox="1"/>
          <p:nvPr/>
        </p:nvSpPr>
        <p:spPr>
          <a:xfrm>
            <a:off x="7786550" y="6262970"/>
            <a:ext cx="1951448" cy="369332"/>
          </a:xfrm>
          <a:prstGeom prst="rect">
            <a:avLst/>
          </a:prstGeom>
          <a:noFill/>
        </p:spPr>
        <p:txBody>
          <a:bodyPr wrap="square" rtlCol="0" anchor="ctr">
            <a:spAutoFit/>
          </a:bodyPr>
          <a:lstStyle/>
          <a:p>
            <a:pPr algn="ctr"/>
            <a:r>
              <a:rPr kumimoji="1" lang="ja-JP" altLang="en-US" b="1" dirty="0"/>
              <a:t>ケアマネジャー</a:t>
            </a:r>
          </a:p>
        </p:txBody>
      </p:sp>
      <p:pic>
        <p:nvPicPr>
          <p:cNvPr id="28" name="図 27">
            <a:extLst>
              <a:ext uri="{FF2B5EF4-FFF2-40B4-BE49-F238E27FC236}">
                <a16:creationId xmlns:a16="http://schemas.microsoft.com/office/drawing/2014/main" id="{6D7C1CC3-D499-DCA2-7EE2-83193B87D66E}"/>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383468" y="5133482"/>
            <a:ext cx="1160393" cy="1160393"/>
          </a:xfrm>
          <a:prstGeom prst="rect">
            <a:avLst/>
          </a:prstGeom>
        </p:spPr>
      </p:pic>
      <p:sp>
        <p:nvSpPr>
          <p:cNvPr id="29" name="テキスト ボックス 28">
            <a:extLst>
              <a:ext uri="{FF2B5EF4-FFF2-40B4-BE49-F238E27FC236}">
                <a16:creationId xmlns:a16="http://schemas.microsoft.com/office/drawing/2014/main" id="{192B6241-1E35-E5A2-B99B-6C818980AEC8}"/>
              </a:ext>
            </a:extLst>
          </p:cNvPr>
          <p:cNvSpPr txBox="1"/>
          <p:nvPr/>
        </p:nvSpPr>
        <p:spPr>
          <a:xfrm>
            <a:off x="2851698" y="6308420"/>
            <a:ext cx="2223931" cy="369332"/>
          </a:xfrm>
          <a:prstGeom prst="rect">
            <a:avLst/>
          </a:prstGeom>
          <a:noFill/>
        </p:spPr>
        <p:txBody>
          <a:bodyPr wrap="square" rtlCol="0">
            <a:spAutoFit/>
          </a:bodyPr>
          <a:lstStyle/>
          <a:p>
            <a:pPr algn="ctr"/>
            <a:r>
              <a:rPr kumimoji="1" lang="en-US" altLang="ja-JP" b="1" dirty="0"/>
              <a:t>MSW</a:t>
            </a:r>
            <a:r>
              <a:rPr kumimoji="1" lang="ja-JP" altLang="en-US" b="1" dirty="0"/>
              <a:t>・退院調整</a:t>
            </a:r>
            <a:r>
              <a:rPr kumimoji="1" lang="en-US" altLang="ja-JP" b="1" dirty="0"/>
              <a:t>NS</a:t>
            </a:r>
            <a:endParaRPr kumimoji="1" lang="ja-JP" altLang="en-US" b="1" dirty="0"/>
          </a:p>
        </p:txBody>
      </p:sp>
      <p:sp>
        <p:nvSpPr>
          <p:cNvPr id="30" name="吹き出し: 円形 29">
            <a:extLst>
              <a:ext uri="{FF2B5EF4-FFF2-40B4-BE49-F238E27FC236}">
                <a16:creationId xmlns:a16="http://schemas.microsoft.com/office/drawing/2014/main" id="{06D9D741-48A7-DD63-1484-7FE693ADC175}"/>
              </a:ext>
            </a:extLst>
          </p:cNvPr>
          <p:cNvSpPr/>
          <p:nvPr/>
        </p:nvSpPr>
        <p:spPr>
          <a:xfrm>
            <a:off x="814964" y="4014627"/>
            <a:ext cx="2610404" cy="1986790"/>
          </a:xfrm>
          <a:prstGeom prst="wedgeEllipseCallout">
            <a:avLst>
              <a:gd name="adj1" fmla="val 56696"/>
              <a:gd name="adj2" fmla="val 17656"/>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1" lang="ja-JP" altLang="en-US" sz="1600" dirty="0"/>
              <a:t>・介護認定</a:t>
            </a:r>
            <a:endParaRPr kumimoji="1" lang="en-US" altLang="ja-JP" sz="1600" dirty="0"/>
          </a:p>
          <a:p>
            <a:pPr algn="ctr"/>
            <a:r>
              <a:rPr kumimoji="1" lang="ja-JP" altLang="en-US" sz="1600" dirty="0"/>
              <a:t>受けてる？</a:t>
            </a:r>
            <a:endParaRPr kumimoji="1" lang="en-US" altLang="ja-JP" sz="1600" dirty="0"/>
          </a:p>
          <a:p>
            <a:pPr algn="ctr"/>
            <a:r>
              <a:rPr kumimoji="1" lang="ja-JP" altLang="en-US" sz="1600" dirty="0"/>
              <a:t>・ケアマネさん</a:t>
            </a:r>
            <a:endParaRPr kumimoji="1" lang="en-US" altLang="ja-JP" sz="1600" dirty="0"/>
          </a:p>
          <a:p>
            <a:pPr algn="ctr"/>
            <a:r>
              <a:rPr kumimoji="1" lang="ja-JP" altLang="en-US" sz="1600" dirty="0"/>
              <a:t>ついてた？</a:t>
            </a:r>
            <a:endParaRPr kumimoji="1" lang="en-US" altLang="ja-JP" sz="1600" dirty="0"/>
          </a:p>
          <a:p>
            <a:pPr algn="ctr"/>
            <a:r>
              <a:rPr kumimoji="1" lang="ja-JP" altLang="en-US" sz="1600" dirty="0"/>
              <a:t>・帰った後の</a:t>
            </a:r>
            <a:endParaRPr kumimoji="1" lang="en-US" altLang="ja-JP" sz="1600" dirty="0"/>
          </a:p>
          <a:p>
            <a:pPr algn="ctr"/>
            <a:r>
              <a:rPr kumimoji="1" lang="ja-JP" altLang="en-US" sz="1600" dirty="0"/>
              <a:t>支援者はいる？</a:t>
            </a:r>
          </a:p>
        </p:txBody>
      </p:sp>
      <p:pic>
        <p:nvPicPr>
          <p:cNvPr id="31" name="図 30">
            <a:extLst>
              <a:ext uri="{FF2B5EF4-FFF2-40B4-BE49-F238E27FC236}">
                <a16:creationId xmlns:a16="http://schemas.microsoft.com/office/drawing/2014/main" id="{AD54B936-C8EB-978C-F709-63BFB5EB6E60}"/>
              </a:ext>
            </a:extLst>
          </p:cNvPr>
          <p:cNvPicPr>
            <a:picLocks noChangeAspect="1"/>
          </p:cNvPicPr>
          <p:nvPr/>
        </p:nvPicPr>
        <p:blipFill>
          <a:blip r:embed="rId11"/>
          <a:stretch>
            <a:fillRect/>
          </a:stretch>
        </p:blipFill>
        <p:spPr>
          <a:xfrm>
            <a:off x="9660190" y="2045573"/>
            <a:ext cx="1738397" cy="1738397"/>
          </a:xfrm>
          <a:prstGeom prst="rect">
            <a:avLst/>
          </a:prstGeom>
        </p:spPr>
      </p:pic>
      <p:sp>
        <p:nvSpPr>
          <p:cNvPr id="32" name="吹き出し: 円形 31">
            <a:extLst>
              <a:ext uri="{FF2B5EF4-FFF2-40B4-BE49-F238E27FC236}">
                <a16:creationId xmlns:a16="http://schemas.microsoft.com/office/drawing/2014/main" id="{BEA3A81F-546F-524F-3EBA-1E766EFC7309}"/>
              </a:ext>
            </a:extLst>
          </p:cNvPr>
          <p:cNvSpPr/>
          <p:nvPr/>
        </p:nvSpPr>
        <p:spPr>
          <a:xfrm>
            <a:off x="7680810" y="1309736"/>
            <a:ext cx="2729850" cy="1750457"/>
          </a:xfrm>
          <a:prstGeom prst="wedgeEllipseCallout">
            <a:avLst>
              <a:gd name="adj1" fmla="val 46336"/>
              <a:gd name="adj2" fmla="val 36505"/>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1" lang="ja-JP" altLang="en-US" sz="1600" dirty="0"/>
              <a:t>退院できると言われて帰ってきたのにこんなに困るとは思っていなかった。。。</a:t>
            </a:r>
          </a:p>
        </p:txBody>
      </p:sp>
    </p:spTree>
    <p:extLst>
      <p:ext uri="{BB962C8B-B14F-4D97-AF65-F5344CB8AC3E}">
        <p14:creationId xmlns:p14="http://schemas.microsoft.com/office/powerpoint/2010/main" val="2224102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BDBD78-9CA4-A498-5FA0-3F071DF1833D}"/>
              </a:ext>
            </a:extLst>
          </p:cNvPr>
          <p:cNvSpPr>
            <a:spLocks noGrp="1"/>
          </p:cNvSpPr>
          <p:nvPr>
            <p:ph type="title"/>
          </p:nvPr>
        </p:nvSpPr>
        <p:spPr>
          <a:xfrm>
            <a:off x="1371600" y="685800"/>
            <a:ext cx="10044260" cy="850769"/>
          </a:xfrm>
        </p:spPr>
        <p:txBody>
          <a:bodyPr>
            <a:normAutofit/>
          </a:bodyPr>
          <a:lstStyle/>
          <a:p>
            <a:r>
              <a:rPr kumimoji="1" lang="ja-JP" altLang="en-US" sz="4000" dirty="0"/>
              <a:t>急性期病院と地域との連携に関する課題②</a:t>
            </a:r>
          </a:p>
        </p:txBody>
      </p:sp>
      <p:pic>
        <p:nvPicPr>
          <p:cNvPr id="4" name="図 3">
            <a:extLst>
              <a:ext uri="{FF2B5EF4-FFF2-40B4-BE49-F238E27FC236}">
                <a16:creationId xmlns:a16="http://schemas.microsoft.com/office/drawing/2014/main" id="{DEF882EA-6E4E-BE02-94A1-FC6F52876AC6}"/>
              </a:ext>
            </a:extLst>
          </p:cNvPr>
          <p:cNvPicPr>
            <a:picLocks noChangeAspect="1"/>
          </p:cNvPicPr>
          <p:nvPr/>
        </p:nvPicPr>
        <p:blipFill>
          <a:blip r:embed="rId2"/>
          <a:stretch>
            <a:fillRect/>
          </a:stretch>
        </p:blipFill>
        <p:spPr>
          <a:xfrm>
            <a:off x="2734642" y="2162441"/>
            <a:ext cx="2030059" cy="2035147"/>
          </a:xfrm>
          <a:prstGeom prst="rect">
            <a:avLst/>
          </a:prstGeom>
        </p:spPr>
      </p:pic>
      <p:pic>
        <p:nvPicPr>
          <p:cNvPr id="5" name="図 4">
            <a:extLst>
              <a:ext uri="{FF2B5EF4-FFF2-40B4-BE49-F238E27FC236}">
                <a16:creationId xmlns:a16="http://schemas.microsoft.com/office/drawing/2014/main" id="{5335A191-B9B6-E754-A84A-7133D6636BB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54816" y="4256497"/>
            <a:ext cx="2030059" cy="2030059"/>
          </a:xfrm>
          <a:prstGeom prst="rect">
            <a:avLst/>
          </a:prstGeom>
        </p:spPr>
      </p:pic>
      <p:pic>
        <p:nvPicPr>
          <p:cNvPr id="6" name="図 5">
            <a:extLst>
              <a:ext uri="{FF2B5EF4-FFF2-40B4-BE49-F238E27FC236}">
                <a16:creationId xmlns:a16="http://schemas.microsoft.com/office/drawing/2014/main" id="{B509B8D2-A10A-5A88-782D-D96F7432BEBF}"/>
              </a:ext>
            </a:extLst>
          </p:cNvPr>
          <p:cNvPicPr>
            <a:picLocks noChangeAspect="1"/>
          </p:cNvPicPr>
          <p:nvPr/>
        </p:nvPicPr>
        <p:blipFill>
          <a:blip r:embed="rId4">
            <a:clrChange>
              <a:clrFrom>
                <a:srgbClr val="FDFFFE"/>
              </a:clrFrom>
              <a:clrTo>
                <a:srgbClr val="FDFFFE">
                  <a:alpha val="0"/>
                </a:srgbClr>
              </a:clrTo>
            </a:clrChange>
          </a:blip>
          <a:stretch>
            <a:fillRect/>
          </a:stretch>
        </p:blipFill>
        <p:spPr>
          <a:xfrm>
            <a:off x="6245306" y="4554867"/>
            <a:ext cx="1911069" cy="1353674"/>
          </a:xfrm>
          <a:prstGeom prst="rect">
            <a:avLst/>
          </a:prstGeom>
        </p:spPr>
      </p:pic>
      <p:pic>
        <p:nvPicPr>
          <p:cNvPr id="7" name="図 6">
            <a:extLst>
              <a:ext uri="{FF2B5EF4-FFF2-40B4-BE49-F238E27FC236}">
                <a16:creationId xmlns:a16="http://schemas.microsoft.com/office/drawing/2014/main" id="{0DE074A5-316B-D634-4B54-44586AB637A8}"/>
              </a:ext>
            </a:extLst>
          </p:cNvPr>
          <p:cNvPicPr>
            <a:picLocks noChangeAspect="1"/>
          </p:cNvPicPr>
          <p:nvPr/>
        </p:nvPicPr>
        <p:blipFill>
          <a:blip r:embed="rId5">
            <a:clrChange>
              <a:clrFrom>
                <a:srgbClr val="FDFFFE"/>
              </a:clrFrom>
              <a:clrTo>
                <a:srgbClr val="FDFFFE">
                  <a:alpha val="0"/>
                </a:srgbClr>
              </a:clrTo>
            </a:clrChange>
          </a:blip>
          <a:stretch>
            <a:fillRect/>
          </a:stretch>
        </p:blipFill>
        <p:spPr>
          <a:xfrm>
            <a:off x="8191924" y="4653149"/>
            <a:ext cx="2982547" cy="1134302"/>
          </a:xfrm>
          <a:prstGeom prst="rect">
            <a:avLst/>
          </a:prstGeom>
        </p:spPr>
      </p:pic>
      <p:sp>
        <p:nvSpPr>
          <p:cNvPr id="10" name="楕円 9">
            <a:extLst>
              <a:ext uri="{FF2B5EF4-FFF2-40B4-BE49-F238E27FC236}">
                <a16:creationId xmlns:a16="http://schemas.microsoft.com/office/drawing/2014/main" id="{591DDC9A-E354-EC13-9740-03F9ED9C00D3}"/>
              </a:ext>
            </a:extLst>
          </p:cNvPr>
          <p:cNvSpPr/>
          <p:nvPr/>
        </p:nvSpPr>
        <p:spPr>
          <a:xfrm>
            <a:off x="1645919" y="2131665"/>
            <a:ext cx="1616085" cy="64684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dirty="0"/>
              <a:t>入院連絡</a:t>
            </a:r>
          </a:p>
        </p:txBody>
      </p:sp>
      <p:sp>
        <p:nvSpPr>
          <p:cNvPr id="11" name="楕円 10">
            <a:extLst>
              <a:ext uri="{FF2B5EF4-FFF2-40B4-BE49-F238E27FC236}">
                <a16:creationId xmlns:a16="http://schemas.microsoft.com/office/drawing/2014/main" id="{ADB155C7-3F16-EFDE-4A4F-AEB394267D69}"/>
              </a:ext>
            </a:extLst>
          </p:cNvPr>
          <p:cNvSpPr/>
          <p:nvPr/>
        </p:nvSpPr>
        <p:spPr>
          <a:xfrm>
            <a:off x="3495399" y="5881127"/>
            <a:ext cx="1565659" cy="64684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dirty="0"/>
              <a:t>情報提供</a:t>
            </a:r>
          </a:p>
        </p:txBody>
      </p:sp>
      <p:sp>
        <p:nvSpPr>
          <p:cNvPr id="12" name="楕円 11">
            <a:extLst>
              <a:ext uri="{FF2B5EF4-FFF2-40B4-BE49-F238E27FC236}">
                <a16:creationId xmlns:a16="http://schemas.microsoft.com/office/drawing/2014/main" id="{CE40A620-300C-F22C-6826-2AF2092F8CD2}"/>
              </a:ext>
            </a:extLst>
          </p:cNvPr>
          <p:cNvSpPr/>
          <p:nvPr/>
        </p:nvSpPr>
        <p:spPr>
          <a:xfrm>
            <a:off x="7378941" y="6147798"/>
            <a:ext cx="1554868" cy="64684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dirty="0"/>
              <a:t>情報共有</a:t>
            </a:r>
          </a:p>
        </p:txBody>
      </p:sp>
      <p:sp>
        <p:nvSpPr>
          <p:cNvPr id="13" name="楕円 12">
            <a:extLst>
              <a:ext uri="{FF2B5EF4-FFF2-40B4-BE49-F238E27FC236}">
                <a16:creationId xmlns:a16="http://schemas.microsoft.com/office/drawing/2014/main" id="{55A9E73D-4A91-3EF2-361D-CAD7545CD30F}"/>
              </a:ext>
            </a:extLst>
          </p:cNvPr>
          <p:cNvSpPr/>
          <p:nvPr/>
        </p:nvSpPr>
        <p:spPr>
          <a:xfrm>
            <a:off x="3331371" y="4329725"/>
            <a:ext cx="2141360" cy="64684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dirty="0"/>
              <a:t>退院時連絡</a:t>
            </a:r>
          </a:p>
        </p:txBody>
      </p:sp>
      <p:sp>
        <p:nvSpPr>
          <p:cNvPr id="14" name="矢印: 右 13">
            <a:extLst>
              <a:ext uri="{FF2B5EF4-FFF2-40B4-BE49-F238E27FC236}">
                <a16:creationId xmlns:a16="http://schemas.microsoft.com/office/drawing/2014/main" id="{8CFFFBB0-2EF9-A9D2-3626-4ECB0CD960A4}"/>
              </a:ext>
            </a:extLst>
          </p:cNvPr>
          <p:cNvSpPr/>
          <p:nvPr/>
        </p:nvSpPr>
        <p:spPr>
          <a:xfrm rot="6147254">
            <a:off x="1477293" y="3345650"/>
            <a:ext cx="1462730" cy="487373"/>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5" name="矢印: 右 14">
            <a:extLst>
              <a:ext uri="{FF2B5EF4-FFF2-40B4-BE49-F238E27FC236}">
                <a16:creationId xmlns:a16="http://schemas.microsoft.com/office/drawing/2014/main" id="{CBFE470D-CD02-CC8B-D17A-473DB4728D77}"/>
              </a:ext>
            </a:extLst>
          </p:cNvPr>
          <p:cNvSpPr/>
          <p:nvPr/>
        </p:nvSpPr>
        <p:spPr>
          <a:xfrm>
            <a:off x="2854944" y="5425566"/>
            <a:ext cx="3091752" cy="487373"/>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6" name="矢印: 右 15">
            <a:extLst>
              <a:ext uri="{FF2B5EF4-FFF2-40B4-BE49-F238E27FC236}">
                <a16:creationId xmlns:a16="http://schemas.microsoft.com/office/drawing/2014/main" id="{AD080699-C280-DD12-3168-314253870A6E}"/>
              </a:ext>
            </a:extLst>
          </p:cNvPr>
          <p:cNvSpPr/>
          <p:nvPr/>
        </p:nvSpPr>
        <p:spPr>
          <a:xfrm rot="10800000">
            <a:off x="2826882" y="4908738"/>
            <a:ext cx="3091751" cy="487373"/>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id="{7B783E6B-1090-0C9F-7684-ABD02BA34031}"/>
              </a:ext>
            </a:extLst>
          </p:cNvPr>
          <p:cNvSpPr/>
          <p:nvPr/>
        </p:nvSpPr>
        <p:spPr>
          <a:xfrm>
            <a:off x="6349716" y="1609613"/>
            <a:ext cx="4966892" cy="2927933"/>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l"/>
            <a:r>
              <a:rPr lang="ja-JP" altLang="en-US" b="1" i="0" dirty="0">
                <a:solidFill>
                  <a:srgbClr val="224466"/>
                </a:solidFill>
                <a:effectLst/>
                <a:latin typeface="メイリオ" panose="020B0604030504040204" pitchFamily="50" charset="-128"/>
                <a:ea typeface="メイリオ" panose="020B0604030504040204" pitchFamily="50" charset="-128"/>
              </a:rPr>
              <a:t>情報のやり取りが</a:t>
            </a:r>
            <a:r>
              <a:rPr lang="ja-JP" altLang="en-US" sz="2000" b="1" i="0" dirty="0">
                <a:solidFill>
                  <a:srgbClr val="FF0000"/>
                </a:solidFill>
                <a:effectLst/>
                <a:latin typeface="メイリオ" panose="020B0604030504040204" pitchFamily="50" charset="-128"/>
                <a:ea typeface="メイリオ" panose="020B0604030504040204" pitchFamily="50" charset="-128"/>
              </a:rPr>
              <a:t>「</a:t>
            </a:r>
            <a:r>
              <a:rPr lang="ja-JP" altLang="en-US" sz="2000" b="1" i="0" u="sng" dirty="0">
                <a:solidFill>
                  <a:srgbClr val="FF0000"/>
                </a:solidFill>
                <a:effectLst/>
                <a:latin typeface="メイリオ" panose="020B0604030504040204" pitchFamily="50" charset="-128"/>
                <a:ea typeface="メイリオ" panose="020B0604030504040204" pitchFamily="50" charset="-128"/>
              </a:rPr>
              <a:t>線</a:t>
            </a:r>
            <a:r>
              <a:rPr lang="ja-JP" altLang="en-US" sz="2000" b="1" i="0" dirty="0">
                <a:solidFill>
                  <a:srgbClr val="FF0000"/>
                </a:solidFill>
                <a:effectLst/>
                <a:latin typeface="メイリオ" panose="020B0604030504040204" pitchFamily="50" charset="-128"/>
                <a:ea typeface="メイリオ" panose="020B0604030504040204" pitchFamily="50" charset="-128"/>
              </a:rPr>
              <a:t>」</a:t>
            </a:r>
            <a:r>
              <a:rPr lang="ja-JP" altLang="en-US" b="1" i="0" dirty="0">
                <a:solidFill>
                  <a:srgbClr val="224466"/>
                </a:solidFill>
                <a:effectLst/>
                <a:latin typeface="メイリオ" panose="020B0604030504040204" pitchFamily="50" charset="-128"/>
                <a:ea typeface="メイリオ" panose="020B0604030504040204" pitchFamily="50" charset="-128"/>
              </a:rPr>
              <a:t>では繋がっているが、患者さんに対する評価をしている人はケアマネジャーであったり</a:t>
            </a:r>
            <a:r>
              <a:rPr lang="en-US" altLang="ja-JP" b="1" i="0" dirty="0">
                <a:solidFill>
                  <a:srgbClr val="224466"/>
                </a:solidFill>
                <a:effectLst/>
                <a:latin typeface="メイリオ" panose="020B0604030504040204" pitchFamily="50" charset="-128"/>
                <a:ea typeface="メイリオ" panose="020B0604030504040204" pitchFamily="50" charset="-128"/>
              </a:rPr>
              <a:t>MSW</a:t>
            </a:r>
            <a:r>
              <a:rPr lang="ja-JP" altLang="en-US" b="1" i="0" dirty="0">
                <a:solidFill>
                  <a:srgbClr val="224466"/>
                </a:solidFill>
                <a:effectLst/>
                <a:latin typeface="メイリオ" panose="020B0604030504040204" pitchFamily="50" charset="-128"/>
                <a:ea typeface="メイリオ" panose="020B0604030504040204" pitchFamily="50" charset="-128"/>
              </a:rPr>
              <a:t>であったり、病棟</a:t>
            </a:r>
            <a:r>
              <a:rPr lang="en-US" altLang="ja-JP" b="1" i="0" dirty="0">
                <a:solidFill>
                  <a:srgbClr val="224466"/>
                </a:solidFill>
                <a:effectLst/>
                <a:latin typeface="メイリオ" panose="020B0604030504040204" pitchFamily="50" charset="-128"/>
                <a:ea typeface="メイリオ" panose="020B0604030504040204" pitchFamily="50" charset="-128"/>
              </a:rPr>
              <a:t>NS.</a:t>
            </a:r>
            <a:r>
              <a:rPr lang="ja-JP" altLang="en-US" b="1" i="0" dirty="0">
                <a:solidFill>
                  <a:srgbClr val="224466"/>
                </a:solidFill>
                <a:effectLst/>
                <a:latin typeface="メイリオ" panose="020B0604030504040204" pitchFamily="50" charset="-128"/>
                <a:ea typeface="メイリオ" panose="020B0604030504040204" pitchFamily="50" charset="-128"/>
              </a:rPr>
              <a:t>であったり職種は様々。</a:t>
            </a:r>
            <a:endParaRPr lang="en-US" altLang="ja-JP" b="1" i="0" dirty="0">
              <a:solidFill>
                <a:srgbClr val="224466"/>
              </a:solidFill>
              <a:effectLst/>
              <a:latin typeface="メイリオ" panose="020B0604030504040204" pitchFamily="50" charset="-128"/>
              <a:ea typeface="メイリオ" panose="020B0604030504040204" pitchFamily="50" charset="-128"/>
            </a:endParaRPr>
          </a:p>
          <a:p>
            <a:pPr algn="l"/>
            <a:endParaRPr lang="en-US" altLang="ja-JP" b="1" dirty="0">
              <a:solidFill>
                <a:srgbClr val="224466"/>
              </a:solidFill>
              <a:latin typeface="メイリオ" panose="020B0604030504040204" pitchFamily="50" charset="-128"/>
              <a:ea typeface="メイリオ" panose="020B0604030504040204" pitchFamily="50" charset="-128"/>
            </a:endParaRPr>
          </a:p>
          <a:p>
            <a:pPr algn="l"/>
            <a:r>
              <a:rPr lang="ja-JP" altLang="en-US" b="1" i="0" dirty="0">
                <a:solidFill>
                  <a:srgbClr val="224466"/>
                </a:solidFill>
                <a:effectLst/>
                <a:latin typeface="メイリオ" panose="020B0604030504040204" pitchFamily="50" charset="-128"/>
                <a:ea typeface="メイリオ" panose="020B0604030504040204" pitchFamily="50" charset="-128"/>
              </a:rPr>
              <a:t>「</a:t>
            </a:r>
            <a:r>
              <a:rPr lang="ja-JP" altLang="en-US" b="1" i="0" u="sng" dirty="0">
                <a:solidFill>
                  <a:srgbClr val="224466"/>
                </a:solidFill>
                <a:effectLst/>
                <a:latin typeface="メイリオ" panose="020B0604030504040204" pitchFamily="50" charset="-128"/>
                <a:ea typeface="メイリオ" panose="020B0604030504040204" pitchFamily="50" charset="-128"/>
              </a:rPr>
              <a:t>一部介助</a:t>
            </a:r>
            <a:r>
              <a:rPr lang="ja-JP" altLang="en-US" b="1" i="0" dirty="0">
                <a:solidFill>
                  <a:srgbClr val="224466"/>
                </a:solidFill>
                <a:effectLst/>
                <a:latin typeface="メイリオ" panose="020B0604030504040204" pitchFamily="50" charset="-128"/>
                <a:ea typeface="メイリオ" panose="020B0604030504040204" pitchFamily="50" charset="-128"/>
              </a:rPr>
              <a:t>」とはいわゆるどの程度動けるのでしょうか？？</a:t>
            </a:r>
            <a:endParaRPr lang="ja-JP" altLang="en-US" b="0" i="0" dirty="0">
              <a:solidFill>
                <a:srgbClr val="3E3E3E"/>
              </a:solidFill>
              <a:effectLst/>
              <a:latin typeface="Noto Sans JP"/>
            </a:endParaRPr>
          </a:p>
        </p:txBody>
      </p:sp>
      <p:sp>
        <p:nvSpPr>
          <p:cNvPr id="8" name="テキスト ボックス 7">
            <a:extLst>
              <a:ext uri="{FF2B5EF4-FFF2-40B4-BE49-F238E27FC236}">
                <a16:creationId xmlns:a16="http://schemas.microsoft.com/office/drawing/2014/main" id="{CA555C96-42B6-34C7-942D-86D1A690E898}"/>
              </a:ext>
            </a:extLst>
          </p:cNvPr>
          <p:cNvSpPr txBox="1"/>
          <p:nvPr/>
        </p:nvSpPr>
        <p:spPr>
          <a:xfrm>
            <a:off x="1021609" y="6286556"/>
            <a:ext cx="1951448" cy="369332"/>
          </a:xfrm>
          <a:prstGeom prst="rect">
            <a:avLst/>
          </a:prstGeom>
          <a:noFill/>
        </p:spPr>
        <p:txBody>
          <a:bodyPr wrap="square" rtlCol="0" anchor="ctr">
            <a:spAutoFit/>
          </a:bodyPr>
          <a:lstStyle/>
          <a:p>
            <a:pPr algn="ctr"/>
            <a:r>
              <a:rPr kumimoji="1" lang="ja-JP" altLang="en-US" b="1" dirty="0"/>
              <a:t>ケアマネジャー</a:t>
            </a:r>
          </a:p>
        </p:txBody>
      </p:sp>
      <p:sp>
        <p:nvSpPr>
          <p:cNvPr id="9" name="テキスト ボックス 8">
            <a:extLst>
              <a:ext uri="{FF2B5EF4-FFF2-40B4-BE49-F238E27FC236}">
                <a16:creationId xmlns:a16="http://schemas.microsoft.com/office/drawing/2014/main" id="{7D61BD45-78CA-6980-4BFB-49006E257594}"/>
              </a:ext>
            </a:extLst>
          </p:cNvPr>
          <p:cNvSpPr txBox="1"/>
          <p:nvPr/>
        </p:nvSpPr>
        <p:spPr>
          <a:xfrm>
            <a:off x="7130944" y="5855227"/>
            <a:ext cx="2223931" cy="369332"/>
          </a:xfrm>
          <a:prstGeom prst="rect">
            <a:avLst/>
          </a:prstGeom>
          <a:noFill/>
        </p:spPr>
        <p:txBody>
          <a:bodyPr wrap="square" rtlCol="0">
            <a:spAutoFit/>
          </a:bodyPr>
          <a:lstStyle/>
          <a:p>
            <a:pPr algn="ctr"/>
            <a:r>
              <a:rPr kumimoji="1" lang="en-US" altLang="ja-JP" b="1" dirty="0"/>
              <a:t>MSW</a:t>
            </a:r>
            <a:r>
              <a:rPr kumimoji="1" lang="ja-JP" altLang="en-US" b="1" dirty="0"/>
              <a:t>・病棟</a:t>
            </a:r>
            <a:r>
              <a:rPr kumimoji="1" lang="en-US" altLang="ja-JP" b="1" dirty="0"/>
              <a:t>NS</a:t>
            </a:r>
            <a:endParaRPr kumimoji="1" lang="ja-JP" altLang="en-US" b="1" dirty="0"/>
          </a:p>
        </p:txBody>
      </p:sp>
    </p:spTree>
    <p:extLst>
      <p:ext uri="{BB962C8B-B14F-4D97-AF65-F5344CB8AC3E}">
        <p14:creationId xmlns:p14="http://schemas.microsoft.com/office/powerpoint/2010/main" val="2989154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3C1812-A896-0993-3F11-118EE8D46408}"/>
              </a:ext>
            </a:extLst>
          </p:cNvPr>
          <p:cNvSpPr>
            <a:spLocks noGrp="1"/>
          </p:cNvSpPr>
          <p:nvPr>
            <p:ph type="title"/>
          </p:nvPr>
        </p:nvSpPr>
        <p:spPr>
          <a:xfrm>
            <a:off x="1371600" y="685799"/>
            <a:ext cx="9601200" cy="681755"/>
          </a:xfrm>
        </p:spPr>
        <p:txBody>
          <a:bodyPr>
            <a:normAutofit fontScale="90000"/>
          </a:bodyPr>
          <a:lstStyle/>
          <a:p>
            <a:r>
              <a:rPr kumimoji="1" lang="ja-JP" altLang="en-US" dirty="0"/>
              <a:t>介護報酬・診療報酬　取得のタイミング</a:t>
            </a:r>
          </a:p>
        </p:txBody>
      </p:sp>
      <p:pic>
        <p:nvPicPr>
          <p:cNvPr id="4" name="図 3">
            <a:extLst>
              <a:ext uri="{FF2B5EF4-FFF2-40B4-BE49-F238E27FC236}">
                <a16:creationId xmlns:a16="http://schemas.microsoft.com/office/drawing/2014/main" id="{2EC0BB2B-7255-B273-1C5E-668BD8E76CCA}"/>
              </a:ext>
            </a:extLst>
          </p:cNvPr>
          <p:cNvPicPr>
            <a:picLocks noChangeAspect="1"/>
          </p:cNvPicPr>
          <p:nvPr/>
        </p:nvPicPr>
        <p:blipFill>
          <a:blip r:embed="rId2"/>
          <a:stretch>
            <a:fillRect/>
          </a:stretch>
        </p:blipFill>
        <p:spPr>
          <a:xfrm>
            <a:off x="922252" y="3573758"/>
            <a:ext cx="1161035" cy="1163945"/>
          </a:xfrm>
          <a:prstGeom prst="rect">
            <a:avLst/>
          </a:prstGeom>
        </p:spPr>
      </p:pic>
      <p:pic>
        <p:nvPicPr>
          <p:cNvPr id="5" name="図 4">
            <a:extLst>
              <a:ext uri="{FF2B5EF4-FFF2-40B4-BE49-F238E27FC236}">
                <a16:creationId xmlns:a16="http://schemas.microsoft.com/office/drawing/2014/main" id="{8137A2E8-6400-9C6B-7CAC-3EC59C52B3D8}"/>
              </a:ext>
            </a:extLst>
          </p:cNvPr>
          <p:cNvPicPr>
            <a:picLocks noChangeAspect="1"/>
          </p:cNvPicPr>
          <p:nvPr/>
        </p:nvPicPr>
        <p:blipFill>
          <a:blip r:embed="rId3"/>
          <a:stretch>
            <a:fillRect/>
          </a:stretch>
        </p:blipFill>
        <p:spPr>
          <a:xfrm>
            <a:off x="10567244" y="3550264"/>
            <a:ext cx="1428498" cy="1187439"/>
          </a:xfrm>
          <a:prstGeom prst="rect">
            <a:avLst/>
          </a:prstGeom>
        </p:spPr>
      </p:pic>
      <p:sp>
        <p:nvSpPr>
          <p:cNvPr id="6" name="テキスト ボックス 5">
            <a:extLst>
              <a:ext uri="{FF2B5EF4-FFF2-40B4-BE49-F238E27FC236}">
                <a16:creationId xmlns:a16="http://schemas.microsoft.com/office/drawing/2014/main" id="{4A44B54F-5072-867D-668C-C90FF2B67778}"/>
              </a:ext>
            </a:extLst>
          </p:cNvPr>
          <p:cNvSpPr txBox="1"/>
          <p:nvPr/>
        </p:nvSpPr>
        <p:spPr>
          <a:xfrm>
            <a:off x="454129" y="2498645"/>
            <a:ext cx="1951448" cy="369332"/>
          </a:xfrm>
          <a:prstGeom prst="rect">
            <a:avLst/>
          </a:prstGeom>
          <a:noFill/>
        </p:spPr>
        <p:txBody>
          <a:bodyPr wrap="square" rtlCol="0" anchor="ctr">
            <a:spAutoFit/>
          </a:bodyPr>
          <a:lstStyle/>
          <a:p>
            <a:pPr algn="ctr"/>
            <a:r>
              <a:rPr kumimoji="1" lang="ja-JP" altLang="en-US" b="1" dirty="0"/>
              <a:t>介護報酬</a:t>
            </a:r>
          </a:p>
        </p:txBody>
      </p:sp>
      <p:sp>
        <p:nvSpPr>
          <p:cNvPr id="7" name="テキスト ボックス 6">
            <a:extLst>
              <a:ext uri="{FF2B5EF4-FFF2-40B4-BE49-F238E27FC236}">
                <a16:creationId xmlns:a16="http://schemas.microsoft.com/office/drawing/2014/main" id="{67BA3AD7-B1FB-E595-5018-9CE201C917A3}"/>
              </a:ext>
            </a:extLst>
          </p:cNvPr>
          <p:cNvSpPr txBox="1"/>
          <p:nvPr/>
        </p:nvSpPr>
        <p:spPr>
          <a:xfrm>
            <a:off x="776419" y="5636204"/>
            <a:ext cx="1306868" cy="369332"/>
          </a:xfrm>
          <a:prstGeom prst="rect">
            <a:avLst/>
          </a:prstGeom>
          <a:noFill/>
        </p:spPr>
        <p:txBody>
          <a:bodyPr wrap="square" rtlCol="0">
            <a:spAutoFit/>
          </a:bodyPr>
          <a:lstStyle/>
          <a:p>
            <a:pPr algn="ctr"/>
            <a:r>
              <a:rPr kumimoji="1" lang="ja-JP" altLang="en-US" b="1" dirty="0"/>
              <a:t>診療報酬</a:t>
            </a:r>
          </a:p>
        </p:txBody>
      </p:sp>
      <p:sp>
        <p:nvSpPr>
          <p:cNvPr id="3" name="矢印: 右 2">
            <a:extLst>
              <a:ext uri="{FF2B5EF4-FFF2-40B4-BE49-F238E27FC236}">
                <a16:creationId xmlns:a16="http://schemas.microsoft.com/office/drawing/2014/main" id="{ABAB7C0D-04A7-D962-D47F-A8638CEA21CE}"/>
              </a:ext>
            </a:extLst>
          </p:cNvPr>
          <p:cNvSpPr/>
          <p:nvPr/>
        </p:nvSpPr>
        <p:spPr>
          <a:xfrm>
            <a:off x="2275195" y="4047920"/>
            <a:ext cx="8363650" cy="681755"/>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E1CB281D-6117-E87E-6605-D721142A40B3}"/>
              </a:ext>
            </a:extLst>
          </p:cNvPr>
          <p:cNvSpPr/>
          <p:nvPr/>
        </p:nvSpPr>
        <p:spPr>
          <a:xfrm>
            <a:off x="2275195" y="1685677"/>
            <a:ext cx="2905040" cy="1743323"/>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t"/>
          <a:lstStyle/>
          <a:p>
            <a:pPr algn="l"/>
            <a:r>
              <a:rPr lang="ja-JP" altLang="en-US" sz="1600" b="0" i="0" dirty="0">
                <a:solidFill>
                  <a:srgbClr val="3E3E3E"/>
                </a:solidFill>
                <a:effectLst/>
                <a:latin typeface="Noto Sans JP"/>
              </a:rPr>
              <a:t>入院時情報連携加算</a:t>
            </a:r>
            <a:endParaRPr lang="en-US" altLang="ja-JP" sz="1600" b="0" i="0" dirty="0">
              <a:solidFill>
                <a:srgbClr val="3E3E3E"/>
              </a:solidFill>
              <a:effectLst/>
              <a:latin typeface="Noto Sans JP"/>
            </a:endParaRPr>
          </a:p>
          <a:p>
            <a:pPr algn="l"/>
            <a:r>
              <a:rPr lang="en-US" altLang="ja-JP" sz="1200" dirty="0">
                <a:solidFill>
                  <a:srgbClr val="3E3E3E"/>
                </a:solidFill>
                <a:latin typeface="Noto Sans JP"/>
              </a:rPr>
              <a:t>Ⅰ</a:t>
            </a:r>
            <a:r>
              <a:rPr lang="ja-JP" altLang="en-US" sz="1200" dirty="0">
                <a:solidFill>
                  <a:srgbClr val="3E3E3E"/>
                </a:solidFill>
                <a:latin typeface="Noto Sans JP"/>
              </a:rPr>
              <a:t>：２５０単位</a:t>
            </a:r>
            <a:r>
              <a:rPr lang="en-US" altLang="ja-JP" sz="1200" dirty="0">
                <a:solidFill>
                  <a:srgbClr val="3E3E3E"/>
                </a:solidFill>
                <a:latin typeface="Noto Sans JP"/>
              </a:rPr>
              <a:t>/</a:t>
            </a:r>
            <a:r>
              <a:rPr lang="ja-JP" altLang="en-US" sz="1200" dirty="0">
                <a:solidFill>
                  <a:srgbClr val="3E3E3E"/>
                </a:solidFill>
                <a:latin typeface="Noto Sans JP"/>
              </a:rPr>
              <a:t>月</a:t>
            </a:r>
            <a:endParaRPr lang="en-US" altLang="ja-JP" sz="1200" dirty="0">
              <a:solidFill>
                <a:srgbClr val="3E3E3E"/>
              </a:solidFill>
              <a:latin typeface="Noto Sans JP"/>
            </a:endParaRPr>
          </a:p>
          <a:p>
            <a:pPr algn="l"/>
            <a:r>
              <a:rPr lang="en-US" altLang="ja-JP" sz="1200" b="0" i="0" dirty="0">
                <a:solidFill>
                  <a:srgbClr val="3E3E3E"/>
                </a:solidFill>
                <a:effectLst/>
                <a:latin typeface="Noto Sans JP"/>
              </a:rPr>
              <a:t>	</a:t>
            </a:r>
            <a:r>
              <a:rPr lang="ja-JP" altLang="en-US" sz="1200" b="0" i="0" dirty="0">
                <a:solidFill>
                  <a:srgbClr val="3E3E3E"/>
                </a:solidFill>
                <a:effectLst/>
                <a:latin typeface="Noto Sans JP"/>
              </a:rPr>
              <a:t>入院した日のうちに医療機関</a:t>
            </a:r>
            <a:r>
              <a:rPr lang="en-US" altLang="ja-JP" sz="1200" b="0" i="0" dirty="0">
                <a:solidFill>
                  <a:srgbClr val="3E3E3E"/>
                </a:solidFill>
                <a:effectLst/>
                <a:latin typeface="Noto Sans JP"/>
              </a:rPr>
              <a:t>	</a:t>
            </a:r>
            <a:r>
              <a:rPr lang="ja-JP" altLang="en-US" sz="1200" b="0" i="0" dirty="0">
                <a:solidFill>
                  <a:srgbClr val="3E3E3E"/>
                </a:solidFill>
                <a:effectLst/>
                <a:latin typeface="Noto Sans JP"/>
              </a:rPr>
              <a:t>へ情報提供</a:t>
            </a:r>
            <a:endParaRPr lang="en-US" altLang="ja-JP" sz="1200" b="0" i="0" dirty="0">
              <a:solidFill>
                <a:srgbClr val="3E3E3E"/>
              </a:solidFill>
              <a:effectLst/>
              <a:latin typeface="Noto Sans JP"/>
            </a:endParaRPr>
          </a:p>
          <a:p>
            <a:pPr algn="l"/>
            <a:r>
              <a:rPr lang="en-US" altLang="ja-JP" sz="1200" dirty="0">
                <a:solidFill>
                  <a:srgbClr val="3E3E3E"/>
                </a:solidFill>
                <a:latin typeface="Noto Sans JP"/>
              </a:rPr>
              <a:t>Ⅱ</a:t>
            </a:r>
            <a:r>
              <a:rPr lang="ja-JP" altLang="en-US" sz="1200" dirty="0">
                <a:solidFill>
                  <a:srgbClr val="3E3E3E"/>
                </a:solidFill>
                <a:latin typeface="Noto Sans JP"/>
              </a:rPr>
              <a:t>：２００単位</a:t>
            </a:r>
            <a:r>
              <a:rPr lang="en-US" altLang="ja-JP" sz="1200" dirty="0">
                <a:solidFill>
                  <a:srgbClr val="3E3E3E"/>
                </a:solidFill>
                <a:latin typeface="Noto Sans JP"/>
              </a:rPr>
              <a:t>/</a:t>
            </a:r>
            <a:r>
              <a:rPr lang="ja-JP" altLang="en-US" sz="1200" dirty="0">
                <a:solidFill>
                  <a:srgbClr val="3E3E3E"/>
                </a:solidFill>
                <a:latin typeface="Noto Sans JP"/>
              </a:rPr>
              <a:t>月</a:t>
            </a:r>
            <a:endParaRPr lang="en-US" altLang="ja-JP" sz="1200" dirty="0">
              <a:solidFill>
                <a:srgbClr val="3E3E3E"/>
              </a:solidFill>
              <a:latin typeface="Noto Sans JP"/>
            </a:endParaRPr>
          </a:p>
          <a:p>
            <a:pPr algn="l"/>
            <a:r>
              <a:rPr lang="en-US" altLang="ja-JP" sz="1200" b="0" i="0" dirty="0">
                <a:solidFill>
                  <a:srgbClr val="3E3E3E"/>
                </a:solidFill>
                <a:effectLst/>
                <a:latin typeface="Noto Sans JP"/>
              </a:rPr>
              <a:t>	</a:t>
            </a:r>
            <a:r>
              <a:rPr lang="ja-JP" altLang="en-US" sz="1200" b="0" i="0" dirty="0">
                <a:solidFill>
                  <a:srgbClr val="3E3E3E"/>
                </a:solidFill>
                <a:effectLst/>
                <a:latin typeface="Noto Sans JP"/>
              </a:rPr>
              <a:t>入院した日の翌日または</a:t>
            </a:r>
            <a:r>
              <a:rPr lang="en-US" altLang="ja-JP" sz="1200" b="0" i="0" dirty="0">
                <a:solidFill>
                  <a:srgbClr val="3E3E3E"/>
                </a:solidFill>
                <a:effectLst/>
                <a:latin typeface="Noto Sans JP"/>
              </a:rPr>
              <a:t>	</a:t>
            </a:r>
            <a:r>
              <a:rPr lang="ja-JP" altLang="en-US" sz="1200" b="0" i="0" dirty="0">
                <a:solidFill>
                  <a:srgbClr val="3E3E3E"/>
                </a:solidFill>
                <a:effectLst/>
                <a:latin typeface="Noto Sans JP"/>
              </a:rPr>
              <a:t>翌々日までに医療機関へ情</a:t>
            </a:r>
            <a:r>
              <a:rPr lang="en-US" altLang="ja-JP" sz="1200" b="0" i="0" dirty="0">
                <a:solidFill>
                  <a:srgbClr val="3E3E3E"/>
                </a:solidFill>
                <a:effectLst/>
                <a:latin typeface="Noto Sans JP"/>
              </a:rPr>
              <a:t>	</a:t>
            </a:r>
            <a:r>
              <a:rPr lang="ja-JP" altLang="en-US" sz="1200" b="0" i="0" dirty="0">
                <a:solidFill>
                  <a:srgbClr val="3E3E3E"/>
                </a:solidFill>
                <a:effectLst/>
                <a:latin typeface="Noto Sans JP"/>
              </a:rPr>
              <a:t>報提供</a:t>
            </a:r>
          </a:p>
        </p:txBody>
      </p:sp>
      <p:sp>
        <p:nvSpPr>
          <p:cNvPr id="10" name="四角形: 角を丸くする 9">
            <a:extLst>
              <a:ext uri="{FF2B5EF4-FFF2-40B4-BE49-F238E27FC236}">
                <a16:creationId xmlns:a16="http://schemas.microsoft.com/office/drawing/2014/main" id="{FA7A7489-4C76-6F1C-ABCB-9478EC1EEEE0}"/>
              </a:ext>
            </a:extLst>
          </p:cNvPr>
          <p:cNvSpPr/>
          <p:nvPr/>
        </p:nvSpPr>
        <p:spPr>
          <a:xfrm>
            <a:off x="5769284" y="1652843"/>
            <a:ext cx="4797960" cy="1776157"/>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t"/>
          <a:lstStyle/>
          <a:p>
            <a:r>
              <a:rPr lang="ja-JP" altLang="en-US" sz="1600" dirty="0">
                <a:solidFill>
                  <a:srgbClr val="3E3E3E"/>
                </a:solidFill>
                <a:latin typeface="Noto Sans JP"/>
              </a:rPr>
              <a:t>退院・退所加算</a:t>
            </a:r>
            <a:endParaRPr lang="en-US" altLang="ja-JP" sz="1600" dirty="0">
              <a:solidFill>
                <a:srgbClr val="3E3E3E"/>
              </a:solidFill>
              <a:latin typeface="Noto Sans JP"/>
            </a:endParaRPr>
          </a:p>
          <a:p>
            <a:endParaRPr lang="en-US" altLang="ja-JP" sz="1200" b="0" i="0" dirty="0">
              <a:solidFill>
                <a:srgbClr val="3E3E3E"/>
              </a:solidFill>
              <a:effectLst/>
              <a:latin typeface="Noto Sans JP"/>
            </a:endParaRPr>
          </a:p>
          <a:p>
            <a:r>
              <a:rPr lang="ja-JP" altLang="en-US" sz="1200" b="0" i="0" dirty="0">
                <a:solidFill>
                  <a:srgbClr val="3E3E3E"/>
                </a:solidFill>
                <a:effectLst/>
                <a:latin typeface="Noto Sans JP"/>
              </a:rPr>
              <a:t>・</a:t>
            </a:r>
            <a:r>
              <a:rPr lang="ja-JP" altLang="en-US" sz="1400" b="1" i="0" dirty="0">
                <a:solidFill>
                  <a:srgbClr val="FF0000"/>
                </a:solidFill>
                <a:effectLst/>
                <a:latin typeface="Noto Sans JP"/>
              </a:rPr>
              <a:t>入院中３回を上限に算定可能</a:t>
            </a:r>
            <a:r>
              <a:rPr lang="ja-JP" altLang="en-US" sz="1200" b="0" i="0" dirty="0">
                <a:solidFill>
                  <a:srgbClr val="3E3E3E"/>
                </a:solidFill>
                <a:effectLst/>
                <a:latin typeface="Noto Sans JP"/>
              </a:rPr>
              <a:t>（回数とカンファレンスの有無により単位は変動する）</a:t>
            </a:r>
            <a:endParaRPr lang="en-US" altLang="ja-JP" sz="1200" b="0" i="0" dirty="0">
              <a:solidFill>
                <a:srgbClr val="3E3E3E"/>
              </a:solidFill>
              <a:effectLst/>
              <a:latin typeface="Noto Sans JP"/>
            </a:endParaRPr>
          </a:p>
          <a:p>
            <a:endParaRPr lang="en-US" altLang="ja-JP" sz="1200" dirty="0">
              <a:solidFill>
                <a:srgbClr val="3E3E3E"/>
              </a:solidFill>
              <a:latin typeface="Noto Sans JP"/>
            </a:endParaRPr>
          </a:p>
          <a:p>
            <a:r>
              <a:rPr lang="ja-JP" altLang="en-US" sz="1200" dirty="0">
                <a:solidFill>
                  <a:srgbClr val="3E3E3E"/>
                </a:solidFill>
                <a:latin typeface="Noto Sans JP"/>
              </a:rPr>
              <a:t>・算定には医療機関等職員との</a:t>
            </a:r>
            <a:r>
              <a:rPr lang="ja-JP" altLang="en-US" sz="1600" b="1" dirty="0">
                <a:solidFill>
                  <a:srgbClr val="FF0000"/>
                </a:solidFill>
                <a:latin typeface="Noto Sans JP"/>
              </a:rPr>
              <a:t>面談</a:t>
            </a:r>
            <a:r>
              <a:rPr lang="ja-JP" altLang="en-US" sz="1200" dirty="0">
                <a:solidFill>
                  <a:srgbClr val="3E3E3E"/>
                </a:solidFill>
                <a:latin typeface="Noto Sans JP"/>
              </a:rPr>
              <a:t>（テレビ電話装置等含む）が必要</a:t>
            </a:r>
            <a:endParaRPr lang="en-US" altLang="ja-JP" sz="1000" b="0" i="0" dirty="0">
              <a:solidFill>
                <a:srgbClr val="3E3E3E"/>
              </a:solidFill>
              <a:effectLst/>
              <a:latin typeface="Noto Sans JP"/>
            </a:endParaRPr>
          </a:p>
        </p:txBody>
      </p:sp>
      <p:sp>
        <p:nvSpPr>
          <p:cNvPr id="11" name="四角形: 角を丸くする 10">
            <a:extLst>
              <a:ext uri="{FF2B5EF4-FFF2-40B4-BE49-F238E27FC236}">
                <a16:creationId xmlns:a16="http://schemas.microsoft.com/office/drawing/2014/main" id="{42301328-DA6E-5011-D8A4-5AFE5DEAC5AE}"/>
              </a:ext>
            </a:extLst>
          </p:cNvPr>
          <p:cNvSpPr/>
          <p:nvPr/>
        </p:nvSpPr>
        <p:spPr>
          <a:xfrm>
            <a:off x="2298762" y="4744744"/>
            <a:ext cx="2774169" cy="171966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t"/>
          <a:lstStyle/>
          <a:p>
            <a:pPr algn="l"/>
            <a:r>
              <a:rPr lang="ja-JP" altLang="en-US" sz="1600" b="0" i="0" dirty="0">
                <a:solidFill>
                  <a:srgbClr val="3E3E3E"/>
                </a:solidFill>
                <a:effectLst/>
                <a:latin typeface="Noto Sans JP"/>
              </a:rPr>
              <a:t>介護支援連携指導料</a:t>
            </a:r>
            <a:endParaRPr lang="en-US" altLang="ja-JP" sz="1600" b="0" i="0" dirty="0">
              <a:solidFill>
                <a:srgbClr val="3E3E3E"/>
              </a:solidFill>
              <a:effectLst/>
              <a:latin typeface="Noto Sans JP"/>
            </a:endParaRPr>
          </a:p>
          <a:p>
            <a:endParaRPr lang="en-US" altLang="ja-JP" sz="1200" b="0" i="0" dirty="0">
              <a:solidFill>
                <a:srgbClr val="3E3E3E"/>
              </a:solidFill>
              <a:effectLst/>
              <a:latin typeface="Noto Sans JP"/>
            </a:endParaRPr>
          </a:p>
          <a:p>
            <a:r>
              <a:rPr lang="ja-JP" altLang="en-US" sz="1200" dirty="0">
                <a:solidFill>
                  <a:srgbClr val="3E3E3E"/>
                </a:solidFill>
                <a:latin typeface="Noto Sans JP"/>
              </a:rPr>
              <a:t>・</a:t>
            </a:r>
            <a:r>
              <a:rPr lang="ja-JP" altLang="en-US" sz="1400" b="1" dirty="0">
                <a:solidFill>
                  <a:srgbClr val="FF0000"/>
                </a:solidFill>
                <a:latin typeface="Noto Sans JP"/>
              </a:rPr>
              <a:t>入院中２回に限り算定可能</a:t>
            </a:r>
            <a:r>
              <a:rPr lang="ja-JP" altLang="en-US" sz="1200" dirty="0">
                <a:solidFill>
                  <a:srgbClr val="3E3E3E"/>
                </a:solidFill>
                <a:latin typeface="Noto Sans JP"/>
              </a:rPr>
              <a:t>（</a:t>
            </a:r>
            <a:r>
              <a:rPr lang="en-US" altLang="ja-JP" sz="1200" dirty="0">
                <a:solidFill>
                  <a:srgbClr val="3E3E3E"/>
                </a:solidFill>
                <a:latin typeface="Noto Sans JP"/>
              </a:rPr>
              <a:t>400</a:t>
            </a:r>
            <a:r>
              <a:rPr lang="ja-JP" altLang="en-US" sz="1200" dirty="0">
                <a:solidFill>
                  <a:srgbClr val="3E3E3E"/>
                </a:solidFill>
                <a:latin typeface="Noto Sans JP"/>
              </a:rPr>
              <a:t>点</a:t>
            </a:r>
            <a:r>
              <a:rPr lang="en-US" altLang="ja-JP" sz="1200" dirty="0">
                <a:solidFill>
                  <a:srgbClr val="3E3E3E"/>
                </a:solidFill>
                <a:latin typeface="Noto Sans JP"/>
              </a:rPr>
              <a:t>/1</a:t>
            </a:r>
            <a:r>
              <a:rPr lang="ja-JP" altLang="en-US" sz="1200" dirty="0">
                <a:solidFill>
                  <a:srgbClr val="3E3E3E"/>
                </a:solidFill>
                <a:latin typeface="Noto Sans JP"/>
              </a:rPr>
              <a:t>回）</a:t>
            </a:r>
            <a:endParaRPr lang="en-US" altLang="ja-JP" sz="1200" dirty="0">
              <a:solidFill>
                <a:srgbClr val="3E3E3E"/>
              </a:solidFill>
              <a:latin typeface="Noto Sans JP"/>
            </a:endParaRPr>
          </a:p>
          <a:p>
            <a:r>
              <a:rPr lang="ja-JP" altLang="en-US" sz="1200" dirty="0">
                <a:solidFill>
                  <a:srgbClr val="3E3E3E"/>
                </a:solidFill>
                <a:latin typeface="Noto Sans JP"/>
              </a:rPr>
              <a:t>算定には医療機関等職員との</a:t>
            </a:r>
            <a:r>
              <a:rPr lang="ja-JP" altLang="en-US" sz="1600" b="1" dirty="0">
                <a:solidFill>
                  <a:srgbClr val="FF0000"/>
                </a:solidFill>
                <a:latin typeface="Noto Sans JP"/>
              </a:rPr>
              <a:t>面談</a:t>
            </a:r>
            <a:r>
              <a:rPr lang="ja-JP" altLang="en-US" sz="1200" dirty="0">
                <a:solidFill>
                  <a:srgbClr val="3E3E3E"/>
                </a:solidFill>
                <a:latin typeface="Noto Sans JP"/>
              </a:rPr>
              <a:t>（テレビ電話装置等含む）が必要</a:t>
            </a:r>
            <a:endParaRPr lang="ja-JP" altLang="en-US" sz="1200" b="0" i="0" dirty="0">
              <a:solidFill>
                <a:srgbClr val="3E3E3E"/>
              </a:solidFill>
              <a:effectLst/>
              <a:latin typeface="Noto Sans JP"/>
            </a:endParaRPr>
          </a:p>
        </p:txBody>
      </p:sp>
      <p:sp>
        <p:nvSpPr>
          <p:cNvPr id="12" name="楕円 11">
            <a:extLst>
              <a:ext uri="{FF2B5EF4-FFF2-40B4-BE49-F238E27FC236}">
                <a16:creationId xmlns:a16="http://schemas.microsoft.com/office/drawing/2014/main" id="{3F1BAAA9-B278-1906-8EF4-9E3EBBE9428E}"/>
              </a:ext>
            </a:extLst>
          </p:cNvPr>
          <p:cNvSpPr/>
          <p:nvPr/>
        </p:nvSpPr>
        <p:spPr>
          <a:xfrm>
            <a:off x="1095932" y="4490303"/>
            <a:ext cx="914445" cy="508883"/>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1" lang="ja-JP" altLang="en-US" dirty="0"/>
              <a:t>入院</a:t>
            </a:r>
          </a:p>
        </p:txBody>
      </p:sp>
      <p:sp>
        <p:nvSpPr>
          <p:cNvPr id="13" name="楕円 12">
            <a:extLst>
              <a:ext uri="{FF2B5EF4-FFF2-40B4-BE49-F238E27FC236}">
                <a16:creationId xmlns:a16="http://schemas.microsoft.com/office/drawing/2014/main" id="{ED83F1ED-AD3F-467A-BFB5-7ABEE6F7BCC4}"/>
              </a:ext>
            </a:extLst>
          </p:cNvPr>
          <p:cNvSpPr/>
          <p:nvPr/>
        </p:nvSpPr>
        <p:spPr>
          <a:xfrm>
            <a:off x="10860071" y="4490303"/>
            <a:ext cx="914445" cy="508883"/>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1" lang="ja-JP" altLang="en-US" dirty="0"/>
              <a:t>退院</a:t>
            </a:r>
          </a:p>
        </p:txBody>
      </p:sp>
      <p:sp>
        <p:nvSpPr>
          <p:cNvPr id="14" name="四角形: 角を丸くする 13">
            <a:extLst>
              <a:ext uri="{FF2B5EF4-FFF2-40B4-BE49-F238E27FC236}">
                <a16:creationId xmlns:a16="http://schemas.microsoft.com/office/drawing/2014/main" id="{167352BE-1A1D-8E9D-27A0-053E7DC1634B}"/>
              </a:ext>
            </a:extLst>
          </p:cNvPr>
          <p:cNvSpPr/>
          <p:nvPr/>
        </p:nvSpPr>
        <p:spPr>
          <a:xfrm>
            <a:off x="5304715" y="4744744"/>
            <a:ext cx="5482446" cy="1933518"/>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t"/>
          <a:lstStyle/>
          <a:p>
            <a:pPr algn="l"/>
            <a:r>
              <a:rPr lang="ja-JP" altLang="en-US" sz="1600" b="0" i="0" dirty="0">
                <a:solidFill>
                  <a:srgbClr val="3E3E3E"/>
                </a:solidFill>
                <a:effectLst/>
                <a:latin typeface="Noto Sans JP"/>
              </a:rPr>
              <a:t>退院時共同指導料２</a:t>
            </a:r>
            <a:endParaRPr lang="en-US" altLang="ja-JP" sz="1600" b="0" i="0" dirty="0">
              <a:solidFill>
                <a:srgbClr val="3E3E3E"/>
              </a:solidFill>
              <a:effectLst/>
              <a:latin typeface="Noto Sans JP"/>
            </a:endParaRPr>
          </a:p>
          <a:p>
            <a:r>
              <a:rPr lang="ja-JP" altLang="en-US" sz="1200" b="0" i="0" dirty="0">
                <a:solidFill>
                  <a:srgbClr val="3E3E3E"/>
                </a:solidFill>
                <a:effectLst/>
                <a:latin typeface="Noto Sans JP"/>
              </a:rPr>
              <a:t>・入院中に１回（要件しだいで２回）に限り算定可能</a:t>
            </a:r>
            <a:r>
              <a:rPr lang="en-US" altLang="ja-JP" sz="1200" dirty="0">
                <a:solidFill>
                  <a:srgbClr val="3E3E3E"/>
                </a:solidFill>
                <a:latin typeface="Noto Sans JP"/>
              </a:rPr>
              <a:t>【</a:t>
            </a:r>
            <a:r>
              <a:rPr lang="ja-JP" altLang="en-US" sz="1200" dirty="0">
                <a:solidFill>
                  <a:srgbClr val="3E3E3E"/>
                </a:solidFill>
                <a:latin typeface="Noto Sans JP"/>
              </a:rPr>
              <a:t>４００点／回</a:t>
            </a:r>
            <a:r>
              <a:rPr lang="en-US" altLang="ja-JP" sz="1200" dirty="0">
                <a:solidFill>
                  <a:srgbClr val="3E3E3E"/>
                </a:solidFill>
                <a:latin typeface="Noto Sans JP"/>
              </a:rPr>
              <a:t>】</a:t>
            </a:r>
          </a:p>
          <a:p>
            <a:r>
              <a:rPr lang="en-US" altLang="ja-JP" sz="1200" dirty="0">
                <a:solidFill>
                  <a:srgbClr val="3E3E3E"/>
                </a:solidFill>
                <a:latin typeface="Noto Sans JP"/>
              </a:rPr>
              <a:t> </a:t>
            </a:r>
          </a:p>
          <a:p>
            <a:r>
              <a:rPr lang="en-US" altLang="ja-JP" sz="1200" dirty="0">
                <a:solidFill>
                  <a:srgbClr val="3E3E3E"/>
                </a:solidFill>
                <a:latin typeface="Noto Sans JP"/>
              </a:rPr>
              <a:t>※</a:t>
            </a:r>
            <a:r>
              <a:rPr lang="ja-JP" altLang="en-US" sz="1200" dirty="0">
                <a:solidFill>
                  <a:srgbClr val="3E3E3E"/>
                </a:solidFill>
                <a:latin typeface="Noto Sans JP"/>
              </a:rPr>
              <a:t>多機関共同指導加算（</a:t>
            </a:r>
            <a:r>
              <a:rPr lang="ja-JP" altLang="en-US" sz="1400" b="1" dirty="0">
                <a:solidFill>
                  <a:srgbClr val="FF0000"/>
                </a:solidFill>
                <a:latin typeface="Noto Sans JP"/>
              </a:rPr>
              <a:t>カンファレンスが必要</a:t>
            </a:r>
            <a:r>
              <a:rPr lang="ja-JP" altLang="en-US" sz="1200" dirty="0">
                <a:solidFill>
                  <a:srgbClr val="3E3E3E"/>
                </a:solidFill>
                <a:latin typeface="Noto Sans JP"/>
              </a:rPr>
              <a:t>）</a:t>
            </a:r>
            <a:endParaRPr lang="en-US" altLang="ja-JP" sz="1200" dirty="0">
              <a:solidFill>
                <a:srgbClr val="3E3E3E"/>
              </a:solidFill>
              <a:latin typeface="Noto Sans JP"/>
            </a:endParaRPr>
          </a:p>
          <a:p>
            <a:r>
              <a:rPr lang="ja-JP" altLang="en-US" sz="1200" dirty="0">
                <a:solidFill>
                  <a:srgbClr val="3E3E3E"/>
                </a:solidFill>
                <a:latin typeface="Noto Sans JP"/>
              </a:rPr>
              <a:t>　入院医療機関の医師、在宅主治医、看護師等、保険薬局の薬剤師、訪問看護ステーションの看護師、理学療法士等又はケアマネジャー若しくは特定相談支援事業所等の相談支援専門員のうちいずれか３者以上と共同して指導を行った場合に、所定点数に加算する２，０００点</a:t>
            </a:r>
            <a:endParaRPr lang="ja-JP" altLang="en-US" sz="1200" b="0" i="0" dirty="0">
              <a:solidFill>
                <a:srgbClr val="3E3E3E"/>
              </a:solidFill>
              <a:effectLst/>
              <a:latin typeface="Noto Sans JP"/>
            </a:endParaRPr>
          </a:p>
        </p:txBody>
      </p:sp>
      <p:sp>
        <p:nvSpPr>
          <p:cNvPr id="15" name="矢印: 上下 14">
            <a:extLst>
              <a:ext uri="{FF2B5EF4-FFF2-40B4-BE49-F238E27FC236}">
                <a16:creationId xmlns:a16="http://schemas.microsoft.com/office/drawing/2014/main" id="{9AC3C63A-893C-412F-1E54-2A8357F9F341}"/>
              </a:ext>
            </a:extLst>
          </p:cNvPr>
          <p:cNvSpPr/>
          <p:nvPr/>
        </p:nvSpPr>
        <p:spPr>
          <a:xfrm rot="2603314">
            <a:off x="5156708" y="3199862"/>
            <a:ext cx="636103" cy="1776157"/>
          </a:xfrm>
          <a:prstGeom prst="up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p>
        </p:txBody>
      </p:sp>
      <p:sp>
        <p:nvSpPr>
          <p:cNvPr id="16" name="矢印: 上下 15">
            <a:extLst>
              <a:ext uri="{FF2B5EF4-FFF2-40B4-BE49-F238E27FC236}">
                <a16:creationId xmlns:a16="http://schemas.microsoft.com/office/drawing/2014/main" id="{69231565-AFFE-1F9C-5097-EEAC6E013301}"/>
              </a:ext>
            </a:extLst>
          </p:cNvPr>
          <p:cNvSpPr/>
          <p:nvPr/>
        </p:nvSpPr>
        <p:spPr>
          <a:xfrm>
            <a:off x="7730516" y="3159841"/>
            <a:ext cx="636103" cy="1776157"/>
          </a:xfrm>
          <a:prstGeom prst="up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36444C29-F0A6-FE77-BBA3-F64B5FF3EF9F}"/>
              </a:ext>
            </a:extLst>
          </p:cNvPr>
          <p:cNvPicPr>
            <a:picLocks noChangeAspect="1"/>
          </p:cNvPicPr>
          <p:nvPr/>
        </p:nvPicPr>
        <p:blipFill>
          <a:blip r:embed="rId4"/>
          <a:stretch>
            <a:fillRect/>
          </a:stretch>
        </p:blipFill>
        <p:spPr>
          <a:xfrm>
            <a:off x="6160214" y="3497021"/>
            <a:ext cx="1511107" cy="11318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07016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4BF90A-C7CF-BEA9-95D2-58194D77D1D4}"/>
              </a:ext>
            </a:extLst>
          </p:cNvPr>
          <p:cNvSpPr>
            <a:spLocks noGrp="1"/>
          </p:cNvSpPr>
          <p:nvPr>
            <p:ph type="title"/>
          </p:nvPr>
        </p:nvSpPr>
        <p:spPr/>
        <p:txBody>
          <a:bodyPr/>
          <a:lstStyle/>
          <a:p>
            <a:r>
              <a:rPr kumimoji="1" lang="ja-JP" altLang="en-US" dirty="0"/>
              <a:t>今後を見据えた取り組み</a:t>
            </a:r>
          </a:p>
        </p:txBody>
      </p:sp>
      <p:sp>
        <p:nvSpPr>
          <p:cNvPr id="6" name="テキスト ボックス 5">
            <a:extLst>
              <a:ext uri="{FF2B5EF4-FFF2-40B4-BE49-F238E27FC236}">
                <a16:creationId xmlns:a16="http://schemas.microsoft.com/office/drawing/2014/main" id="{86CAEF23-9C82-4207-14EE-A0270A6CCE70}"/>
              </a:ext>
            </a:extLst>
          </p:cNvPr>
          <p:cNvSpPr txBox="1"/>
          <p:nvPr/>
        </p:nvSpPr>
        <p:spPr>
          <a:xfrm>
            <a:off x="2957886" y="3429000"/>
            <a:ext cx="7235686" cy="830997"/>
          </a:xfrm>
          <a:prstGeom prst="rect">
            <a:avLst/>
          </a:prstGeom>
          <a:noFill/>
        </p:spPr>
        <p:txBody>
          <a:bodyPr wrap="square" rtlCol="0">
            <a:spAutoFit/>
          </a:bodyPr>
          <a:lstStyle/>
          <a:p>
            <a:r>
              <a:rPr kumimoji="1" lang="ja-JP" altLang="en-US" sz="4800" dirty="0"/>
              <a:t>お顔見に来ませんか？？</a:t>
            </a:r>
          </a:p>
        </p:txBody>
      </p:sp>
      <p:pic>
        <p:nvPicPr>
          <p:cNvPr id="4" name="図 3">
            <a:extLst>
              <a:ext uri="{FF2B5EF4-FFF2-40B4-BE49-F238E27FC236}">
                <a16:creationId xmlns:a16="http://schemas.microsoft.com/office/drawing/2014/main" id="{E4BAB798-5534-A61F-BB14-3179E8A610DD}"/>
              </a:ext>
            </a:extLst>
          </p:cNvPr>
          <p:cNvPicPr>
            <a:picLocks noChangeAspect="1"/>
          </p:cNvPicPr>
          <p:nvPr/>
        </p:nvPicPr>
        <p:blipFill>
          <a:blip r:embed="rId2"/>
          <a:stretch>
            <a:fillRect/>
          </a:stretch>
        </p:blipFill>
        <p:spPr>
          <a:xfrm>
            <a:off x="8974373" y="4318305"/>
            <a:ext cx="3069420" cy="2397984"/>
          </a:xfrm>
          <a:prstGeom prst="rect">
            <a:avLst/>
          </a:prstGeom>
        </p:spPr>
      </p:pic>
    </p:spTree>
    <p:extLst>
      <p:ext uri="{BB962C8B-B14F-4D97-AF65-F5344CB8AC3E}">
        <p14:creationId xmlns:p14="http://schemas.microsoft.com/office/powerpoint/2010/main" val="397669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グループ化 28">
            <a:extLst>
              <a:ext uri="{FF2B5EF4-FFF2-40B4-BE49-F238E27FC236}">
                <a16:creationId xmlns:a16="http://schemas.microsoft.com/office/drawing/2014/main" id="{B0EF0F5A-B64D-8B14-173A-55EEF0611915}"/>
              </a:ext>
            </a:extLst>
          </p:cNvPr>
          <p:cNvGrpSpPr/>
          <p:nvPr/>
        </p:nvGrpSpPr>
        <p:grpSpPr>
          <a:xfrm>
            <a:off x="104017" y="1224500"/>
            <a:ext cx="7640553" cy="5633499"/>
            <a:chOff x="978660" y="825332"/>
            <a:chExt cx="7640553" cy="5931666"/>
          </a:xfrm>
        </p:grpSpPr>
        <p:sp>
          <p:nvSpPr>
            <p:cNvPr id="28" name="四角形: 角を丸くする 27">
              <a:extLst>
                <a:ext uri="{FF2B5EF4-FFF2-40B4-BE49-F238E27FC236}">
                  <a16:creationId xmlns:a16="http://schemas.microsoft.com/office/drawing/2014/main" id="{FC2CF43B-BE13-826A-8DA4-BC07F4D6EA4B}"/>
                </a:ext>
              </a:extLst>
            </p:cNvPr>
            <p:cNvSpPr/>
            <p:nvPr/>
          </p:nvSpPr>
          <p:spPr>
            <a:xfrm>
              <a:off x="978660" y="825332"/>
              <a:ext cx="7640553" cy="593166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p>
          </p:txBody>
        </p:sp>
        <p:pic>
          <p:nvPicPr>
            <p:cNvPr id="4" name="図 3">
              <a:extLst>
                <a:ext uri="{FF2B5EF4-FFF2-40B4-BE49-F238E27FC236}">
                  <a16:creationId xmlns:a16="http://schemas.microsoft.com/office/drawing/2014/main" id="{DEF882EA-6E4E-BE02-94A1-FC6F52876AC6}"/>
                </a:ext>
              </a:extLst>
            </p:cNvPr>
            <p:cNvPicPr>
              <a:picLocks noChangeAspect="1"/>
            </p:cNvPicPr>
            <p:nvPr/>
          </p:nvPicPr>
          <p:blipFill>
            <a:blip r:embed="rId2"/>
            <a:stretch>
              <a:fillRect/>
            </a:stretch>
          </p:blipFill>
          <p:spPr>
            <a:xfrm>
              <a:off x="3536424" y="3238923"/>
              <a:ext cx="1981590" cy="1986557"/>
            </a:xfrm>
            <a:prstGeom prst="rect">
              <a:avLst/>
            </a:prstGeom>
          </p:spPr>
        </p:pic>
        <p:pic>
          <p:nvPicPr>
            <p:cNvPr id="5" name="図 4">
              <a:extLst>
                <a:ext uri="{FF2B5EF4-FFF2-40B4-BE49-F238E27FC236}">
                  <a16:creationId xmlns:a16="http://schemas.microsoft.com/office/drawing/2014/main" id="{5335A191-B9B6-E754-A84A-7133D6636BB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107970" y="4651240"/>
              <a:ext cx="2030059" cy="2030059"/>
            </a:xfrm>
            <a:prstGeom prst="rect">
              <a:avLst/>
            </a:prstGeom>
          </p:spPr>
        </p:pic>
        <p:pic>
          <p:nvPicPr>
            <p:cNvPr id="6" name="図 5">
              <a:extLst>
                <a:ext uri="{FF2B5EF4-FFF2-40B4-BE49-F238E27FC236}">
                  <a16:creationId xmlns:a16="http://schemas.microsoft.com/office/drawing/2014/main" id="{B509B8D2-A10A-5A88-782D-D96F7432BEBF}"/>
                </a:ext>
              </a:extLst>
            </p:cNvPr>
            <p:cNvPicPr>
              <a:picLocks noChangeAspect="1"/>
            </p:cNvPicPr>
            <p:nvPr/>
          </p:nvPicPr>
          <p:blipFill>
            <a:blip r:embed="rId4">
              <a:clrChange>
                <a:clrFrom>
                  <a:srgbClr val="FDFFFE"/>
                </a:clrFrom>
                <a:clrTo>
                  <a:srgbClr val="FDFFFE">
                    <a:alpha val="0"/>
                  </a:srgbClr>
                </a:clrTo>
              </a:clrChange>
            </a:blip>
            <a:stretch>
              <a:fillRect/>
            </a:stretch>
          </p:blipFill>
          <p:spPr>
            <a:xfrm>
              <a:off x="1031646" y="1030062"/>
              <a:ext cx="2164824" cy="1533417"/>
            </a:xfrm>
            <a:prstGeom prst="rect">
              <a:avLst/>
            </a:prstGeom>
          </p:spPr>
        </p:pic>
        <p:pic>
          <p:nvPicPr>
            <p:cNvPr id="7" name="図 6">
              <a:extLst>
                <a:ext uri="{FF2B5EF4-FFF2-40B4-BE49-F238E27FC236}">
                  <a16:creationId xmlns:a16="http://schemas.microsoft.com/office/drawing/2014/main" id="{0DE074A5-316B-D634-4B54-44586AB637A8}"/>
                </a:ext>
              </a:extLst>
            </p:cNvPr>
            <p:cNvPicPr>
              <a:picLocks noChangeAspect="1"/>
            </p:cNvPicPr>
            <p:nvPr/>
          </p:nvPicPr>
          <p:blipFill>
            <a:blip r:embed="rId5">
              <a:clrChange>
                <a:clrFrom>
                  <a:srgbClr val="FDFFFE"/>
                </a:clrFrom>
                <a:clrTo>
                  <a:srgbClr val="FDFFFE">
                    <a:alpha val="0"/>
                  </a:srgbClr>
                </a:clrTo>
              </a:clrChange>
            </a:blip>
            <a:stretch>
              <a:fillRect/>
            </a:stretch>
          </p:blipFill>
          <p:spPr>
            <a:xfrm>
              <a:off x="5242007" y="5509534"/>
              <a:ext cx="2889630" cy="1134302"/>
            </a:xfrm>
            <a:prstGeom prst="rect">
              <a:avLst/>
            </a:prstGeom>
          </p:spPr>
        </p:pic>
        <p:pic>
          <p:nvPicPr>
            <p:cNvPr id="17" name="図 16">
              <a:extLst>
                <a:ext uri="{FF2B5EF4-FFF2-40B4-BE49-F238E27FC236}">
                  <a16:creationId xmlns:a16="http://schemas.microsoft.com/office/drawing/2014/main" id="{B320C938-B4ED-2446-4658-4277EA78BFA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215126" y="974434"/>
              <a:ext cx="1960418" cy="1986557"/>
            </a:xfrm>
            <a:prstGeom prst="rect">
              <a:avLst/>
            </a:prstGeom>
          </p:spPr>
        </p:pic>
        <p:sp>
          <p:nvSpPr>
            <p:cNvPr id="18" name="矢印: 左右 17">
              <a:extLst>
                <a:ext uri="{FF2B5EF4-FFF2-40B4-BE49-F238E27FC236}">
                  <a16:creationId xmlns:a16="http://schemas.microsoft.com/office/drawing/2014/main" id="{B976D33A-C1EE-A409-FC7D-36E4A5E231B8}"/>
                </a:ext>
              </a:extLst>
            </p:cNvPr>
            <p:cNvSpPr/>
            <p:nvPr/>
          </p:nvSpPr>
          <p:spPr>
            <a:xfrm rot="2535589">
              <a:off x="5373650" y="4800459"/>
              <a:ext cx="1283065" cy="552900"/>
            </a:xfrm>
            <a:prstGeom prst="lef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p>
          </p:txBody>
        </p:sp>
        <p:sp>
          <p:nvSpPr>
            <p:cNvPr id="19" name="矢印: 左右 18">
              <a:extLst>
                <a:ext uri="{FF2B5EF4-FFF2-40B4-BE49-F238E27FC236}">
                  <a16:creationId xmlns:a16="http://schemas.microsoft.com/office/drawing/2014/main" id="{3809A4C8-8777-73FF-5B7A-F8ABD2FEEDDD}"/>
                </a:ext>
              </a:extLst>
            </p:cNvPr>
            <p:cNvSpPr/>
            <p:nvPr/>
          </p:nvSpPr>
          <p:spPr>
            <a:xfrm>
              <a:off x="3261361" y="1567248"/>
              <a:ext cx="2892949" cy="552900"/>
            </a:xfrm>
            <a:prstGeom prst="lef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p>
          </p:txBody>
        </p:sp>
        <p:sp>
          <p:nvSpPr>
            <p:cNvPr id="20" name="矢印: 左右 19">
              <a:extLst>
                <a:ext uri="{FF2B5EF4-FFF2-40B4-BE49-F238E27FC236}">
                  <a16:creationId xmlns:a16="http://schemas.microsoft.com/office/drawing/2014/main" id="{5C5E2A82-CDF0-2279-CC86-61897BF146D5}"/>
                </a:ext>
              </a:extLst>
            </p:cNvPr>
            <p:cNvSpPr/>
            <p:nvPr/>
          </p:nvSpPr>
          <p:spPr>
            <a:xfrm rot="5400000">
              <a:off x="5914945" y="4020559"/>
              <a:ext cx="2444440" cy="552900"/>
            </a:xfrm>
            <a:prstGeom prst="lef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p>
          </p:txBody>
        </p:sp>
        <p:sp>
          <p:nvSpPr>
            <p:cNvPr id="21" name="矢印: 左右 20">
              <a:extLst>
                <a:ext uri="{FF2B5EF4-FFF2-40B4-BE49-F238E27FC236}">
                  <a16:creationId xmlns:a16="http://schemas.microsoft.com/office/drawing/2014/main" id="{867FB7EF-9D58-DBA2-35D7-8540B1575CBA}"/>
                </a:ext>
              </a:extLst>
            </p:cNvPr>
            <p:cNvSpPr/>
            <p:nvPr/>
          </p:nvSpPr>
          <p:spPr>
            <a:xfrm rot="5400000">
              <a:off x="1207751" y="3292075"/>
              <a:ext cx="1854753" cy="552900"/>
            </a:xfrm>
            <a:prstGeom prst="lef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p>
          </p:txBody>
        </p:sp>
        <p:sp>
          <p:nvSpPr>
            <p:cNvPr id="22" name="矢印: 左右 21">
              <a:extLst>
                <a:ext uri="{FF2B5EF4-FFF2-40B4-BE49-F238E27FC236}">
                  <a16:creationId xmlns:a16="http://schemas.microsoft.com/office/drawing/2014/main" id="{9A5020DA-75BF-C1DC-A056-A60FE3075E09}"/>
                </a:ext>
              </a:extLst>
            </p:cNvPr>
            <p:cNvSpPr/>
            <p:nvPr/>
          </p:nvSpPr>
          <p:spPr>
            <a:xfrm>
              <a:off x="2862471" y="5559526"/>
              <a:ext cx="2233946" cy="552900"/>
            </a:xfrm>
            <a:prstGeom prst="lef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p>
          </p:txBody>
        </p:sp>
        <p:sp>
          <p:nvSpPr>
            <p:cNvPr id="25" name="矢印: 左右 24">
              <a:extLst>
                <a:ext uri="{FF2B5EF4-FFF2-40B4-BE49-F238E27FC236}">
                  <a16:creationId xmlns:a16="http://schemas.microsoft.com/office/drawing/2014/main" id="{9527B4B7-B022-7337-9856-06D403C6F54B}"/>
                </a:ext>
              </a:extLst>
            </p:cNvPr>
            <p:cNvSpPr/>
            <p:nvPr/>
          </p:nvSpPr>
          <p:spPr>
            <a:xfrm rot="3044744">
              <a:off x="2580008" y="2846417"/>
              <a:ext cx="1351105" cy="552900"/>
            </a:xfrm>
            <a:prstGeom prst="lef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p>
          </p:txBody>
        </p:sp>
        <p:sp>
          <p:nvSpPr>
            <p:cNvPr id="26" name="矢印: 左右 25">
              <a:extLst>
                <a:ext uri="{FF2B5EF4-FFF2-40B4-BE49-F238E27FC236}">
                  <a16:creationId xmlns:a16="http://schemas.microsoft.com/office/drawing/2014/main" id="{C9903CBB-D42A-B326-DD7C-24F316EA9D97}"/>
                </a:ext>
              </a:extLst>
            </p:cNvPr>
            <p:cNvSpPr/>
            <p:nvPr/>
          </p:nvSpPr>
          <p:spPr>
            <a:xfrm rot="19168789">
              <a:off x="2466967" y="4792587"/>
              <a:ext cx="1286733" cy="552900"/>
            </a:xfrm>
            <a:prstGeom prst="lef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p>
          </p:txBody>
        </p:sp>
        <p:sp>
          <p:nvSpPr>
            <p:cNvPr id="27" name="矢印: 左右 26">
              <a:extLst>
                <a:ext uri="{FF2B5EF4-FFF2-40B4-BE49-F238E27FC236}">
                  <a16:creationId xmlns:a16="http://schemas.microsoft.com/office/drawing/2014/main" id="{45A6C9D4-F9F7-156A-7161-FB68A84C1B5B}"/>
                </a:ext>
              </a:extLst>
            </p:cNvPr>
            <p:cNvSpPr/>
            <p:nvPr/>
          </p:nvSpPr>
          <p:spPr>
            <a:xfrm rot="7723034">
              <a:off x="4957428" y="2943533"/>
              <a:ext cx="1560662" cy="552900"/>
            </a:xfrm>
            <a:prstGeom prst="lef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p>
          </p:txBody>
        </p:sp>
      </p:grpSp>
      <p:sp>
        <p:nvSpPr>
          <p:cNvPr id="3" name="四角形: 角を丸くする 2">
            <a:extLst>
              <a:ext uri="{FF2B5EF4-FFF2-40B4-BE49-F238E27FC236}">
                <a16:creationId xmlns:a16="http://schemas.microsoft.com/office/drawing/2014/main" id="{7B783E6B-1090-0C9F-7684-ABD02BA34031}"/>
              </a:ext>
            </a:extLst>
          </p:cNvPr>
          <p:cNvSpPr/>
          <p:nvPr/>
        </p:nvSpPr>
        <p:spPr>
          <a:xfrm>
            <a:off x="7906380" y="1418938"/>
            <a:ext cx="4181603" cy="5326047"/>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ja-JP" altLang="en-US" sz="2400" b="1" i="0" u="sng" dirty="0">
                <a:solidFill>
                  <a:srgbClr val="FF0000"/>
                </a:solidFill>
                <a:effectLst/>
                <a:latin typeface="メイリオ" panose="020B0604030504040204" pitchFamily="50" charset="-128"/>
                <a:ea typeface="メイリオ" panose="020B0604030504040204" pitchFamily="50" charset="-128"/>
              </a:rPr>
              <a:t>百聞は一見にしかず</a:t>
            </a:r>
            <a:endParaRPr lang="en-US" altLang="ja-JP" sz="2400" b="1" i="0" u="sng" dirty="0">
              <a:solidFill>
                <a:srgbClr val="FF0000"/>
              </a:solidFill>
              <a:effectLst/>
              <a:latin typeface="メイリオ" panose="020B0604030504040204" pitchFamily="50" charset="-128"/>
              <a:ea typeface="メイリオ" panose="020B0604030504040204" pitchFamily="50" charset="-128"/>
            </a:endParaRPr>
          </a:p>
          <a:p>
            <a:pPr algn="l"/>
            <a:endParaRPr lang="en-US" altLang="ja-JP" sz="2400" b="1" i="0" u="sng" dirty="0">
              <a:solidFill>
                <a:srgbClr val="FF0000"/>
              </a:solidFill>
              <a:effectLst/>
              <a:latin typeface="メイリオ" panose="020B0604030504040204" pitchFamily="50" charset="-128"/>
              <a:ea typeface="メイリオ" panose="020B0604030504040204" pitchFamily="50" charset="-128"/>
            </a:endParaRPr>
          </a:p>
          <a:p>
            <a:pPr algn="l">
              <a:lnSpc>
                <a:spcPct val="150000"/>
              </a:lnSpc>
            </a:pPr>
            <a:r>
              <a:rPr lang="ja-JP" altLang="en-US" b="1" i="0" dirty="0">
                <a:solidFill>
                  <a:srgbClr val="224466"/>
                </a:solidFill>
                <a:effectLst/>
                <a:latin typeface="メイリオ" panose="020B0604030504040204" pitchFamily="50" charset="-128"/>
                <a:ea typeface="メイリオ" panose="020B0604030504040204" pitchFamily="50" charset="-128"/>
              </a:rPr>
              <a:t>来院いただくことで「患者・利用者本人」を交えた情報のやりとりが可能となる。</a:t>
            </a:r>
            <a:endParaRPr lang="en-US" altLang="ja-JP" b="1" i="0" dirty="0">
              <a:solidFill>
                <a:srgbClr val="224466"/>
              </a:solidFill>
              <a:effectLst/>
              <a:latin typeface="メイリオ" panose="020B0604030504040204" pitchFamily="50" charset="-128"/>
              <a:ea typeface="メイリオ" panose="020B0604030504040204" pitchFamily="50" charset="-128"/>
            </a:endParaRPr>
          </a:p>
          <a:p>
            <a:pPr algn="l">
              <a:lnSpc>
                <a:spcPct val="150000"/>
              </a:lnSpc>
            </a:pPr>
            <a:r>
              <a:rPr lang="ja-JP" altLang="en-US" b="1" dirty="0">
                <a:solidFill>
                  <a:srgbClr val="224466"/>
                </a:solidFill>
                <a:latin typeface="メイリオ" panose="020B0604030504040204" pitchFamily="50" charset="-128"/>
                <a:ea typeface="メイリオ" panose="020B0604030504040204" pitchFamily="50" charset="-128"/>
              </a:rPr>
              <a:t>その場で</a:t>
            </a:r>
            <a:r>
              <a:rPr lang="en-US" altLang="ja-JP" b="1" dirty="0">
                <a:solidFill>
                  <a:srgbClr val="224466"/>
                </a:solidFill>
                <a:latin typeface="メイリオ" panose="020B0604030504040204" pitchFamily="50" charset="-128"/>
                <a:ea typeface="メイリオ" panose="020B0604030504040204" pitchFamily="50" charset="-128"/>
              </a:rPr>
              <a:t>MSW</a:t>
            </a:r>
            <a:r>
              <a:rPr lang="ja-JP" altLang="en-US" b="1" dirty="0">
                <a:solidFill>
                  <a:srgbClr val="224466"/>
                </a:solidFill>
                <a:latin typeface="メイリオ" panose="020B0604030504040204" pitchFamily="50" charset="-128"/>
                <a:ea typeface="メイリオ" panose="020B0604030504040204" pitchFamily="50" charset="-128"/>
              </a:rPr>
              <a:t>、</a:t>
            </a:r>
            <a:r>
              <a:rPr lang="en-US" altLang="ja-JP" b="1" dirty="0">
                <a:solidFill>
                  <a:srgbClr val="224466"/>
                </a:solidFill>
                <a:latin typeface="メイリオ" panose="020B0604030504040204" pitchFamily="50" charset="-128"/>
                <a:ea typeface="メイリオ" panose="020B0604030504040204" pitchFamily="50" charset="-128"/>
              </a:rPr>
              <a:t>NS</a:t>
            </a:r>
            <a:r>
              <a:rPr lang="ja-JP" altLang="en-US" b="1" dirty="0">
                <a:solidFill>
                  <a:srgbClr val="224466"/>
                </a:solidFill>
                <a:latin typeface="メイリオ" panose="020B0604030504040204" pitchFamily="50" charset="-128"/>
                <a:ea typeface="メイリオ" panose="020B0604030504040204" pitchFamily="50" charset="-128"/>
              </a:rPr>
              <a:t>、セラピストなどと情報共有ができるため、</a:t>
            </a:r>
            <a:r>
              <a:rPr lang="ja-JP" altLang="en-US" b="1" i="0" dirty="0">
                <a:solidFill>
                  <a:srgbClr val="224466"/>
                </a:solidFill>
                <a:effectLst/>
                <a:latin typeface="メイリオ" panose="020B0604030504040204" pitchFamily="50" charset="-128"/>
                <a:ea typeface="メイリオ" panose="020B0604030504040204" pitchFamily="50" charset="-128"/>
              </a:rPr>
              <a:t>情報のやり取りが</a:t>
            </a:r>
            <a:endParaRPr lang="en-US" altLang="ja-JP" b="1" i="0" dirty="0">
              <a:solidFill>
                <a:srgbClr val="224466"/>
              </a:solidFill>
              <a:effectLst/>
              <a:latin typeface="メイリオ" panose="020B0604030504040204" pitchFamily="50" charset="-128"/>
              <a:ea typeface="メイリオ" panose="020B0604030504040204" pitchFamily="50" charset="-128"/>
            </a:endParaRPr>
          </a:p>
          <a:p>
            <a:pPr algn="l">
              <a:lnSpc>
                <a:spcPct val="150000"/>
              </a:lnSpc>
            </a:pPr>
            <a:r>
              <a:rPr lang="ja-JP" altLang="en-US" b="1" i="0" dirty="0">
                <a:solidFill>
                  <a:srgbClr val="FF0000"/>
                </a:solidFill>
                <a:effectLst/>
                <a:latin typeface="メイリオ" panose="020B0604030504040204" pitchFamily="50" charset="-128"/>
                <a:ea typeface="メイリオ" panose="020B0604030504040204" pitchFamily="50" charset="-128"/>
              </a:rPr>
              <a:t>「</a:t>
            </a:r>
            <a:r>
              <a:rPr lang="ja-JP" altLang="en-US" b="1" i="0" u="sng" dirty="0">
                <a:solidFill>
                  <a:srgbClr val="FF0000"/>
                </a:solidFill>
                <a:effectLst/>
                <a:latin typeface="メイリオ" panose="020B0604030504040204" pitchFamily="50" charset="-128"/>
                <a:ea typeface="メイリオ" panose="020B0604030504040204" pitchFamily="50" charset="-128"/>
              </a:rPr>
              <a:t>線</a:t>
            </a:r>
            <a:r>
              <a:rPr lang="ja-JP" altLang="en-US" b="1" i="0" dirty="0">
                <a:solidFill>
                  <a:srgbClr val="FF0000"/>
                </a:solidFill>
                <a:effectLst/>
                <a:latin typeface="メイリオ" panose="020B0604030504040204" pitchFamily="50" charset="-128"/>
                <a:ea typeface="メイリオ" panose="020B0604030504040204" pitchFamily="50" charset="-128"/>
              </a:rPr>
              <a:t>」→「</a:t>
            </a:r>
            <a:r>
              <a:rPr lang="ja-JP" altLang="en-US" b="1" i="0" u="sng" dirty="0">
                <a:solidFill>
                  <a:srgbClr val="FF0000"/>
                </a:solidFill>
                <a:effectLst/>
                <a:latin typeface="メイリオ" panose="020B0604030504040204" pitchFamily="50" charset="-128"/>
                <a:ea typeface="メイリオ" panose="020B0604030504040204" pitchFamily="50" charset="-128"/>
              </a:rPr>
              <a:t>面</a:t>
            </a:r>
            <a:r>
              <a:rPr lang="ja-JP" altLang="en-US" b="1" i="0" dirty="0">
                <a:solidFill>
                  <a:srgbClr val="FF0000"/>
                </a:solidFill>
                <a:effectLst/>
                <a:latin typeface="メイリオ" panose="020B0604030504040204" pitchFamily="50" charset="-128"/>
                <a:ea typeface="メイリオ" panose="020B0604030504040204" pitchFamily="50" charset="-128"/>
              </a:rPr>
              <a:t>」</a:t>
            </a:r>
            <a:r>
              <a:rPr lang="ja-JP" altLang="en-US" b="1" dirty="0">
                <a:solidFill>
                  <a:srgbClr val="224466"/>
                </a:solidFill>
                <a:latin typeface="メイリオ" panose="020B0604030504040204" pitchFamily="50" charset="-128"/>
                <a:ea typeface="メイリオ" panose="020B0604030504040204" pitchFamily="50" charset="-128"/>
              </a:rPr>
              <a:t>となり、状況の理解向上、情報の行き違い防止に繋がる。</a:t>
            </a:r>
            <a:endParaRPr lang="en-US" altLang="ja-JP" b="1" dirty="0">
              <a:solidFill>
                <a:srgbClr val="224466"/>
              </a:solidFill>
              <a:latin typeface="メイリオ" panose="020B0604030504040204" pitchFamily="50" charset="-128"/>
              <a:ea typeface="メイリオ" panose="020B0604030504040204" pitchFamily="50" charset="-128"/>
            </a:endParaRPr>
          </a:p>
          <a:p>
            <a:pPr algn="l"/>
            <a:r>
              <a:rPr lang="ja-JP" altLang="en-US" b="1" dirty="0">
                <a:solidFill>
                  <a:srgbClr val="224466"/>
                </a:solidFill>
                <a:latin typeface="メイリオ" panose="020B0604030504040204" pitchFamily="50" charset="-128"/>
                <a:ea typeface="メイリオ" panose="020B0604030504040204" pitchFamily="50" charset="-128"/>
              </a:rPr>
              <a:t>何より本人さんから</a:t>
            </a:r>
            <a:r>
              <a:rPr lang="ja-JP" altLang="en-US" sz="2000" b="1" dirty="0">
                <a:solidFill>
                  <a:srgbClr val="FF0000"/>
                </a:solidFill>
                <a:latin typeface="メイリオ" panose="020B0604030504040204" pitchFamily="50" charset="-128"/>
                <a:ea typeface="メイリオ" panose="020B0604030504040204" pitchFamily="50" charset="-128"/>
              </a:rPr>
              <a:t>驚き</a:t>
            </a:r>
            <a:r>
              <a:rPr lang="ja-JP" altLang="en-US" b="1" dirty="0">
                <a:solidFill>
                  <a:srgbClr val="224466"/>
                </a:solidFill>
                <a:latin typeface="メイリオ" panose="020B0604030504040204" pitchFamily="50" charset="-128"/>
                <a:ea typeface="メイリオ" panose="020B0604030504040204" pitchFamily="50" charset="-128"/>
              </a:rPr>
              <a:t>と</a:t>
            </a:r>
            <a:r>
              <a:rPr lang="ja-JP" altLang="en-US" sz="2000" b="1" dirty="0">
                <a:solidFill>
                  <a:srgbClr val="FF0000"/>
                </a:solidFill>
                <a:latin typeface="メイリオ" panose="020B0604030504040204" pitchFamily="50" charset="-128"/>
                <a:ea typeface="メイリオ" panose="020B0604030504040204" pitchFamily="50" charset="-128"/>
              </a:rPr>
              <a:t>嬉しさ</a:t>
            </a:r>
            <a:r>
              <a:rPr lang="ja-JP" altLang="en-US" b="1" dirty="0">
                <a:solidFill>
                  <a:srgbClr val="224466"/>
                </a:solidFill>
                <a:latin typeface="メイリオ" panose="020B0604030504040204" pitchFamily="50" charset="-128"/>
                <a:ea typeface="メイリオ" panose="020B0604030504040204" pitchFamily="50" charset="-128"/>
              </a:rPr>
              <a:t>が伺えます。</a:t>
            </a:r>
            <a:endParaRPr lang="en-US" altLang="ja-JP" b="1" dirty="0">
              <a:solidFill>
                <a:srgbClr val="224466"/>
              </a:solidFill>
              <a:latin typeface="メイリオ" panose="020B0604030504040204" pitchFamily="50" charset="-128"/>
              <a:ea typeface="メイリオ" panose="020B0604030504040204" pitchFamily="50" charset="-128"/>
            </a:endParaRPr>
          </a:p>
        </p:txBody>
      </p:sp>
      <p:sp>
        <p:nvSpPr>
          <p:cNvPr id="30" name="タイトル 1">
            <a:extLst>
              <a:ext uri="{FF2B5EF4-FFF2-40B4-BE49-F238E27FC236}">
                <a16:creationId xmlns:a16="http://schemas.microsoft.com/office/drawing/2014/main" id="{DE7CCF15-ABA3-8B85-0805-C2AA97E0C64F}"/>
              </a:ext>
            </a:extLst>
          </p:cNvPr>
          <p:cNvSpPr>
            <a:spLocks noGrp="1"/>
          </p:cNvSpPr>
          <p:nvPr>
            <p:ph type="title"/>
          </p:nvPr>
        </p:nvSpPr>
        <p:spPr>
          <a:xfrm>
            <a:off x="629359" y="159611"/>
            <a:ext cx="9601200" cy="1011770"/>
          </a:xfrm>
        </p:spPr>
        <p:txBody>
          <a:bodyPr>
            <a:normAutofit/>
          </a:bodyPr>
          <a:lstStyle/>
          <a:p>
            <a:r>
              <a:rPr kumimoji="1" lang="ja-JP" altLang="en-US" dirty="0"/>
              <a:t>「線」→「面」への情報共有へ</a:t>
            </a:r>
          </a:p>
        </p:txBody>
      </p:sp>
      <p:sp>
        <p:nvSpPr>
          <p:cNvPr id="2" name="楕円 1">
            <a:extLst>
              <a:ext uri="{FF2B5EF4-FFF2-40B4-BE49-F238E27FC236}">
                <a16:creationId xmlns:a16="http://schemas.microsoft.com/office/drawing/2014/main" id="{9911F51D-1268-5276-E730-59AE1EA87927}"/>
              </a:ext>
            </a:extLst>
          </p:cNvPr>
          <p:cNvSpPr/>
          <p:nvPr/>
        </p:nvSpPr>
        <p:spPr>
          <a:xfrm>
            <a:off x="5140539" y="6361573"/>
            <a:ext cx="1358314" cy="489004"/>
          </a:xfrm>
          <a:prstGeom prst="ellipse">
            <a:avLst/>
          </a:prstGeom>
          <a:solidFill>
            <a:srgbClr val="FFFF0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1" lang="ja-JP" altLang="en-US" dirty="0">
                <a:solidFill>
                  <a:schemeClr val="tx1"/>
                </a:solidFill>
              </a:rPr>
              <a:t>病棟</a:t>
            </a:r>
            <a:r>
              <a:rPr kumimoji="1" lang="en-US" altLang="ja-JP" dirty="0">
                <a:solidFill>
                  <a:schemeClr val="tx1"/>
                </a:solidFill>
              </a:rPr>
              <a:t>NS</a:t>
            </a:r>
            <a:endParaRPr kumimoji="1" lang="ja-JP" altLang="en-US" dirty="0">
              <a:solidFill>
                <a:schemeClr val="tx1"/>
              </a:solidFill>
            </a:endParaRPr>
          </a:p>
        </p:txBody>
      </p:sp>
      <p:sp>
        <p:nvSpPr>
          <p:cNvPr id="8" name="楕円 7">
            <a:extLst>
              <a:ext uri="{FF2B5EF4-FFF2-40B4-BE49-F238E27FC236}">
                <a16:creationId xmlns:a16="http://schemas.microsoft.com/office/drawing/2014/main" id="{1D29A085-4F0C-384C-AC71-A5DFD81BAC0E}"/>
              </a:ext>
            </a:extLst>
          </p:cNvPr>
          <p:cNvSpPr/>
          <p:nvPr/>
        </p:nvSpPr>
        <p:spPr>
          <a:xfrm>
            <a:off x="5496078" y="2333689"/>
            <a:ext cx="1568373" cy="508883"/>
          </a:xfrm>
          <a:prstGeom prst="ellipse">
            <a:avLst/>
          </a:prstGeom>
          <a:solidFill>
            <a:srgbClr val="FFFF0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1" lang="ja-JP" altLang="en-US" dirty="0">
                <a:solidFill>
                  <a:schemeClr val="tx1"/>
                </a:solidFill>
              </a:rPr>
              <a:t>リハビリ</a:t>
            </a:r>
          </a:p>
        </p:txBody>
      </p:sp>
      <p:sp>
        <p:nvSpPr>
          <p:cNvPr id="9" name="楕円 8">
            <a:extLst>
              <a:ext uri="{FF2B5EF4-FFF2-40B4-BE49-F238E27FC236}">
                <a16:creationId xmlns:a16="http://schemas.microsoft.com/office/drawing/2014/main" id="{9EAD2883-33D1-58AC-0C63-B49D1F74742B}"/>
              </a:ext>
            </a:extLst>
          </p:cNvPr>
          <p:cNvSpPr/>
          <p:nvPr/>
        </p:nvSpPr>
        <p:spPr>
          <a:xfrm>
            <a:off x="677025" y="2222761"/>
            <a:ext cx="1166917" cy="508883"/>
          </a:xfrm>
          <a:prstGeom prst="ellipse">
            <a:avLst/>
          </a:prstGeom>
          <a:solidFill>
            <a:srgbClr val="FFFF0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1" lang="en-US" altLang="ja-JP" dirty="0">
                <a:solidFill>
                  <a:schemeClr val="tx1"/>
                </a:solidFill>
              </a:rPr>
              <a:t>MSW</a:t>
            </a:r>
            <a:endParaRPr kumimoji="1" lang="ja-JP" altLang="en-US" dirty="0">
              <a:solidFill>
                <a:schemeClr val="tx1"/>
              </a:solidFill>
            </a:endParaRPr>
          </a:p>
        </p:txBody>
      </p:sp>
      <p:sp>
        <p:nvSpPr>
          <p:cNvPr id="10" name="楕円 9">
            <a:extLst>
              <a:ext uri="{FF2B5EF4-FFF2-40B4-BE49-F238E27FC236}">
                <a16:creationId xmlns:a16="http://schemas.microsoft.com/office/drawing/2014/main" id="{138C815D-98B6-C9A5-32F9-1827CBAC7E47}"/>
              </a:ext>
            </a:extLst>
          </p:cNvPr>
          <p:cNvSpPr/>
          <p:nvPr/>
        </p:nvSpPr>
        <p:spPr>
          <a:xfrm>
            <a:off x="613218" y="6011985"/>
            <a:ext cx="1263573" cy="508883"/>
          </a:xfrm>
          <a:prstGeom prst="ellipse">
            <a:avLst/>
          </a:prstGeom>
          <a:solidFill>
            <a:srgbClr val="FFFF0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1" lang="en-US" altLang="ja-JP" dirty="0">
                <a:solidFill>
                  <a:schemeClr val="tx1"/>
                </a:solidFill>
              </a:rPr>
              <a:t>CM</a:t>
            </a:r>
            <a:r>
              <a:rPr kumimoji="1" lang="ja-JP" altLang="en-US" dirty="0">
                <a:solidFill>
                  <a:schemeClr val="tx1"/>
                </a:solidFill>
              </a:rPr>
              <a:t>等</a:t>
            </a:r>
          </a:p>
        </p:txBody>
      </p:sp>
      <p:sp>
        <p:nvSpPr>
          <p:cNvPr id="11" name="楕円 10">
            <a:extLst>
              <a:ext uri="{FF2B5EF4-FFF2-40B4-BE49-F238E27FC236}">
                <a16:creationId xmlns:a16="http://schemas.microsoft.com/office/drawing/2014/main" id="{A1B98145-D5B8-4A92-606B-0DD18B714595}"/>
              </a:ext>
            </a:extLst>
          </p:cNvPr>
          <p:cNvSpPr/>
          <p:nvPr/>
        </p:nvSpPr>
        <p:spPr>
          <a:xfrm>
            <a:off x="2934447" y="4428518"/>
            <a:ext cx="1568373" cy="508883"/>
          </a:xfrm>
          <a:prstGeom prst="ellipse">
            <a:avLst/>
          </a:prstGeom>
          <a:solidFill>
            <a:srgbClr val="FFFF0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1" lang="ja-JP" altLang="en-US" dirty="0">
                <a:solidFill>
                  <a:schemeClr val="tx1"/>
                </a:solidFill>
              </a:rPr>
              <a:t>患者</a:t>
            </a:r>
          </a:p>
        </p:txBody>
      </p:sp>
    </p:spTree>
    <p:extLst>
      <p:ext uri="{BB962C8B-B14F-4D97-AF65-F5344CB8AC3E}">
        <p14:creationId xmlns:p14="http://schemas.microsoft.com/office/powerpoint/2010/main" val="892088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alpha val="0"/>
          </a:schemeClr>
        </a:solidFill>
        <a:effectLst/>
      </p:bgPr>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30DE995-9326-5A3F-5D3B-29332A5DF397}"/>
              </a:ext>
            </a:extLst>
          </p:cNvPr>
          <p:cNvPicPr>
            <a:picLocks noChangeAspect="1"/>
          </p:cNvPicPr>
          <p:nvPr/>
        </p:nvPicPr>
        <p:blipFill>
          <a:blip r:embed="rId2" cstate="email">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テキスト ボックス 8">
            <a:extLst>
              <a:ext uri="{FF2B5EF4-FFF2-40B4-BE49-F238E27FC236}">
                <a16:creationId xmlns:a16="http://schemas.microsoft.com/office/drawing/2014/main" id="{3CE20514-8482-8223-6820-3DD69B96736D}"/>
              </a:ext>
            </a:extLst>
          </p:cNvPr>
          <p:cNvSpPr txBox="1"/>
          <p:nvPr/>
        </p:nvSpPr>
        <p:spPr>
          <a:xfrm>
            <a:off x="499621" y="904973"/>
            <a:ext cx="7880808" cy="707886"/>
          </a:xfrm>
          <a:prstGeom prst="rect">
            <a:avLst/>
          </a:prstGeom>
          <a:noFill/>
        </p:spPr>
        <p:txBody>
          <a:bodyPr wrap="square" rtlCol="0">
            <a:spAutoFit/>
          </a:bodyPr>
          <a:lstStyle/>
          <a:p>
            <a:r>
              <a:rPr kumimoji="1" lang="ja-JP" altLang="en-US" sz="4000" dirty="0"/>
              <a:t>ご清聴ありがとうございました。</a:t>
            </a:r>
          </a:p>
        </p:txBody>
      </p:sp>
    </p:spTree>
    <p:extLst>
      <p:ext uri="{BB962C8B-B14F-4D97-AF65-F5344CB8AC3E}">
        <p14:creationId xmlns:p14="http://schemas.microsoft.com/office/powerpoint/2010/main" val="2915236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48BEF4-A340-1D24-782B-0852941F485A}"/>
              </a:ext>
            </a:extLst>
          </p:cNvPr>
          <p:cNvSpPr>
            <a:spLocks noGrp="1"/>
          </p:cNvSpPr>
          <p:nvPr>
            <p:ph type="title"/>
          </p:nvPr>
        </p:nvSpPr>
        <p:spPr/>
        <p:txBody>
          <a:bodyPr/>
          <a:lstStyle/>
          <a:p>
            <a:r>
              <a:rPr kumimoji="1" lang="ja-JP" altLang="en-US" dirty="0"/>
              <a:t>本日お話すること</a:t>
            </a:r>
          </a:p>
        </p:txBody>
      </p:sp>
      <p:sp>
        <p:nvSpPr>
          <p:cNvPr id="3" name="コンテンツ プレースホルダー 2">
            <a:extLst>
              <a:ext uri="{FF2B5EF4-FFF2-40B4-BE49-F238E27FC236}">
                <a16:creationId xmlns:a16="http://schemas.microsoft.com/office/drawing/2014/main" id="{696F348D-8A66-F130-CE63-E8CA4E9C7CF6}"/>
              </a:ext>
            </a:extLst>
          </p:cNvPr>
          <p:cNvSpPr>
            <a:spLocks noGrp="1"/>
          </p:cNvSpPr>
          <p:nvPr>
            <p:ph idx="1"/>
          </p:nvPr>
        </p:nvSpPr>
        <p:spPr>
          <a:xfrm>
            <a:off x="810705" y="1899500"/>
            <a:ext cx="11170763" cy="4633275"/>
          </a:xfrm>
        </p:spPr>
        <p:txBody>
          <a:bodyPr>
            <a:normAutofit/>
          </a:bodyPr>
          <a:lstStyle/>
          <a:p>
            <a:pPr>
              <a:buFont typeface="Wingdings" panose="05000000000000000000" pitchFamily="2" charset="2"/>
              <a:buChar char="u"/>
            </a:pPr>
            <a:r>
              <a:rPr lang="ja-JP" altLang="en-US" sz="2800" dirty="0"/>
              <a:t>第１部「函病」とは　</a:t>
            </a:r>
            <a:endParaRPr lang="en-US" altLang="ja-JP" sz="2800" dirty="0"/>
          </a:p>
          <a:p>
            <a:pPr lvl="1">
              <a:buFont typeface="Wingdings" panose="05000000000000000000" pitchFamily="2" charset="2"/>
              <a:buChar char="u"/>
            </a:pPr>
            <a:r>
              <a:rPr lang="ja-JP" altLang="en-US" sz="2800" dirty="0"/>
              <a:t>３つの役割</a:t>
            </a:r>
            <a:endParaRPr lang="en-US" altLang="ja-JP" sz="2800" dirty="0"/>
          </a:p>
          <a:p>
            <a:pPr lvl="1">
              <a:buFont typeface="Wingdings" panose="05000000000000000000" pitchFamily="2" charset="2"/>
              <a:buChar char="u"/>
            </a:pPr>
            <a:r>
              <a:rPr lang="ja-JP" altLang="en-US" sz="2800" dirty="0"/>
              <a:t>様々な実績</a:t>
            </a:r>
            <a:endParaRPr lang="en-US" altLang="ja-JP" sz="2800" dirty="0"/>
          </a:p>
          <a:p>
            <a:pPr>
              <a:buFont typeface="Wingdings" panose="05000000000000000000" pitchFamily="2" charset="2"/>
              <a:buChar char="u"/>
            </a:pPr>
            <a:endParaRPr lang="en-US" altLang="ja-JP" sz="2800" dirty="0"/>
          </a:p>
          <a:p>
            <a:pPr>
              <a:buFont typeface="Wingdings" panose="05000000000000000000" pitchFamily="2" charset="2"/>
              <a:buChar char="u"/>
            </a:pPr>
            <a:r>
              <a:rPr lang="ja-JP" altLang="en-US" sz="2800" dirty="0"/>
              <a:t>第２部　「思いやりのある」医療・介護連携とは</a:t>
            </a:r>
            <a:endParaRPr lang="en-US" altLang="ja-JP" sz="2800" dirty="0"/>
          </a:p>
          <a:p>
            <a:pPr lvl="1">
              <a:buFont typeface="Wingdings" panose="05000000000000000000" pitchFamily="2" charset="2"/>
              <a:buChar char="u"/>
            </a:pPr>
            <a:r>
              <a:rPr lang="ja-JP" altLang="en-US" sz="2800" dirty="0"/>
              <a:t>医療・介護連携における急性期病院の実情・課題</a:t>
            </a:r>
            <a:endParaRPr lang="en-US" altLang="ja-JP" sz="2800" dirty="0"/>
          </a:p>
          <a:p>
            <a:pPr lvl="1">
              <a:buFont typeface="Wingdings" panose="05000000000000000000" pitchFamily="2" charset="2"/>
              <a:buChar char="u"/>
            </a:pPr>
            <a:r>
              <a:rPr lang="ja-JP" altLang="en-US" sz="2800" dirty="0"/>
              <a:t>入院中の「診療報酬」「介護報酬」からみた連携のタイミング</a:t>
            </a:r>
            <a:endParaRPr lang="en-US" altLang="ja-JP" sz="2800" dirty="0"/>
          </a:p>
          <a:p>
            <a:pPr lvl="1">
              <a:buFont typeface="Wingdings" panose="05000000000000000000" pitchFamily="2" charset="2"/>
              <a:buChar char="u"/>
            </a:pPr>
            <a:r>
              <a:rPr lang="ja-JP" altLang="en-US" sz="2800" dirty="0"/>
              <a:t>今後を見据えて</a:t>
            </a:r>
            <a:endParaRPr lang="en-US" altLang="ja-JP" sz="2800" dirty="0"/>
          </a:p>
        </p:txBody>
      </p:sp>
    </p:spTree>
    <p:extLst>
      <p:ext uri="{BB962C8B-B14F-4D97-AF65-F5344CB8AC3E}">
        <p14:creationId xmlns:p14="http://schemas.microsoft.com/office/powerpoint/2010/main" val="2848679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7E5ACEC-5B39-773B-88D5-70EC5542BFC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29089" y="0"/>
            <a:ext cx="12162911" cy="6858000"/>
          </a:xfrm>
          <a:prstGeom prst="rect">
            <a:avLst/>
          </a:prstGeom>
        </p:spPr>
      </p:pic>
      <p:sp>
        <p:nvSpPr>
          <p:cNvPr id="2" name="正方形/長方形 1">
            <a:extLst>
              <a:ext uri="{FF2B5EF4-FFF2-40B4-BE49-F238E27FC236}">
                <a16:creationId xmlns:a16="http://schemas.microsoft.com/office/drawing/2014/main" id="{754E1293-264E-6B57-A770-669C867C96ED}"/>
              </a:ext>
            </a:extLst>
          </p:cNvPr>
          <p:cNvSpPr/>
          <p:nvPr/>
        </p:nvSpPr>
        <p:spPr>
          <a:xfrm>
            <a:off x="492980" y="715617"/>
            <a:ext cx="3331597" cy="1073427"/>
          </a:xfrm>
          <a:prstGeom prst="rect">
            <a:avLst/>
          </a:prstGeom>
          <a:ln>
            <a:headEnd type="none" w="med" len="med"/>
            <a:tailEnd type="none" w="med" len="med"/>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kumimoji="1" lang="ja-JP" altLang="en-US" sz="2400" dirty="0"/>
              <a:t>第１部　「函病」とは</a:t>
            </a:r>
          </a:p>
        </p:txBody>
      </p:sp>
    </p:spTree>
    <p:extLst>
      <p:ext uri="{BB962C8B-B14F-4D97-AF65-F5344CB8AC3E}">
        <p14:creationId xmlns:p14="http://schemas.microsoft.com/office/powerpoint/2010/main" val="3011477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65D10F-E374-8FA4-D1E2-3519E6399419}"/>
              </a:ext>
            </a:extLst>
          </p:cNvPr>
          <p:cNvSpPr>
            <a:spLocks noGrp="1"/>
          </p:cNvSpPr>
          <p:nvPr>
            <p:ph type="title"/>
          </p:nvPr>
        </p:nvSpPr>
        <p:spPr/>
        <p:txBody>
          <a:bodyPr>
            <a:normAutofit/>
          </a:bodyPr>
          <a:lstStyle/>
          <a:p>
            <a:r>
              <a:rPr kumimoji="1" lang="ja-JP" altLang="en-US" dirty="0"/>
              <a:t>函病とは～</a:t>
            </a:r>
            <a:br>
              <a:rPr lang="en-US" altLang="ja-JP" dirty="0"/>
            </a:br>
            <a:r>
              <a:rPr lang="en-US" altLang="ja-JP" dirty="0"/>
              <a:t>	</a:t>
            </a:r>
            <a:r>
              <a:rPr lang="ja-JP" altLang="en-US" dirty="0"/>
              <a:t>①地域がん診療拠点病院</a:t>
            </a:r>
            <a:endParaRPr kumimoji="1" lang="ja-JP" altLang="en-US" dirty="0"/>
          </a:p>
        </p:txBody>
      </p:sp>
      <p:sp>
        <p:nvSpPr>
          <p:cNvPr id="3" name="コンテンツ プレースホルダー 2">
            <a:extLst>
              <a:ext uri="{FF2B5EF4-FFF2-40B4-BE49-F238E27FC236}">
                <a16:creationId xmlns:a16="http://schemas.microsoft.com/office/drawing/2014/main" id="{6CDBAC6C-D6EE-A051-207C-35CA037F03B2}"/>
              </a:ext>
            </a:extLst>
          </p:cNvPr>
          <p:cNvSpPr>
            <a:spLocks noGrp="1"/>
          </p:cNvSpPr>
          <p:nvPr>
            <p:ph idx="1"/>
          </p:nvPr>
        </p:nvSpPr>
        <p:spPr>
          <a:xfrm>
            <a:off x="1371600" y="2286000"/>
            <a:ext cx="9601200" cy="3995530"/>
          </a:xfrm>
        </p:spPr>
        <p:txBody>
          <a:bodyPr>
            <a:normAutofit/>
          </a:bodyPr>
          <a:lstStyle/>
          <a:p>
            <a:r>
              <a:rPr kumimoji="1" lang="ja-JP" altLang="en-US" dirty="0"/>
              <a:t>専門的ながん医療の提供</a:t>
            </a:r>
            <a:endParaRPr kumimoji="1" lang="en-US" altLang="ja-JP" dirty="0"/>
          </a:p>
          <a:p>
            <a:pPr lvl="1"/>
            <a:r>
              <a:rPr lang="ja-JP" altLang="en-US" dirty="0"/>
              <a:t>診療ガイドラインに準ずる標準的治療の実施</a:t>
            </a:r>
            <a:endParaRPr lang="en-US" altLang="ja-JP" dirty="0"/>
          </a:p>
          <a:p>
            <a:pPr lvl="1"/>
            <a:r>
              <a:rPr kumimoji="1" lang="ja-JP" altLang="en-US" dirty="0"/>
              <a:t>緩和ケアチームの設置による、切れ目のない緩和医療の提供　等</a:t>
            </a:r>
            <a:endParaRPr kumimoji="1" lang="en-US" altLang="ja-JP" dirty="0"/>
          </a:p>
          <a:p>
            <a:endParaRPr lang="en-US" altLang="ja-JP" dirty="0"/>
          </a:p>
          <a:p>
            <a:r>
              <a:rPr lang="ja-JP" altLang="en-US" dirty="0"/>
              <a:t>地域におけるがん医療提供体制の構築</a:t>
            </a:r>
            <a:endParaRPr lang="en-US" altLang="ja-JP" dirty="0"/>
          </a:p>
          <a:p>
            <a:pPr lvl="1"/>
            <a:r>
              <a:rPr lang="ja-JP" altLang="en-US" dirty="0"/>
              <a:t>相談支援センターを設置し、がん医療に関する相談や個別の状況に応じて適切な機関の紹介、セカンドオピニオンやがんゲノムの相談対応　等</a:t>
            </a:r>
            <a:endParaRPr lang="en-US" altLang="ja-JP" dirty="0"/>
          </a:p>
          <a:p>
            <a:endParaRPr kumimoji="1" lang="en-US" altLang="ja-JP" dirty="0"/>
          </a:p>
          <a:p>
            <a:r>
              <a:rPr kumimoji="1" lang="ja-JP" altLang="en-US" dirty="0"/>
              <a:t>地域のがん医療を支える人材の育成</a:t>
            </a:r>
            <a:endParaRPr kumimoji="1" lang="en-US" altLang="ja-JP" dirty="0"/>
          </a:p>
          <a:p>
            <a:pPr lvl="1"/>
            <a:r>
              <a:rPr lang="ja-JP" altLang="en-US" dirty="0"/>
              <a:t>地域の医療機関、医師に対する公開カンファレンスや研修の実施　等</a:t>
            </a:r>
            <a:endParaRPr kumimoji="1" lang="ja-JP" altLang="en-US" dirty="0"/>
          </a:p>
        </p:txBody>
      </p:sp>
    </p:spTree>
    <p:extLst>
      <p:ext uri="{BB962C8B-B14F-4D97-AF65-F5344CB8AC3E}">
        <p14:creationId xmlns:p14="http://schemas.microsoft.com/office/powerpoint/2010/main" val="2827656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4786EB-57F7-AF2E-83AD-968B01FA1414}"/>
              </a:ext>
            </a:extLst>
          </p:cNvPr>
          <p:cNvSpPr>
            <a:spLocks noGrp="1"/>
          </p:cNvSpPr>
          <p:nvPr>
            <p:ph type="title"/>
          </p:nvPr>
        </p:nvSpPr>
        <p:spPr/>
        <p:txBody>
          <a:bodyPr/>
          <a:lstStyle/>
          <a:p>
            <a:r>
              <a:rPr kumimoji="1" lang="ja-JP" altLang="en-US" dirty="0"/>
              <a:t>函病とは～</a:t>
            </a:r>
            <a:br>
              <a:rPr lang="en-US" altLang="ja-JP" dirty="0"/>
            </a:br>
            <a:r>
              <a:rPr lang="en-US" altLang="ja-JP" dirty="0"/>
              <a:t>	</a:t>
            </a:r>
            <a:r>
              <a:rPr lang="ja-JP" altLang="en-US" dirty="0"/>
              <a:t>②地域医療支援病院</a:t>
            </a:r>
            <a:endParaRPr kumimoji="1" lang="ja-JP" altLang="en-US" dirty="0"/>
          </a:p>
        </p:txBody>
      </p:sp>
      <p:sp>
        <p:nvSpPr>
          <p:cNvPr id="3" name="コンテンツ プレースホルダー 2">
            <a:extLst>
              <a:ext uri="{FF2B5EF4-FFF2-40B4-BE49-F238E27FC236}">
                <a16:creationId xmlns:a16="http://schemas.microsoft.com/office/drawing/2014/main" id="{98DFC715-E78C-C4C1-A3E3-F630A24AF913}"/>
              </a:ext>
            </a:extLst>
          </p:cNvPr>
          <p:cNvSpPr>
            <a:spLocks noGrp="1"/>
          </p:cNvSpPr>
          <p:nvPr>
            <p:ph idx="1"/>
          </p:nvPr>
        </p:nvSpPr>
        <p:spPr>
          <a:xfrm>
            <a:off x="1371600" y="2286000"/>
            <a:ext cx="9601200" cy="4019384"/>
          </a:xfrm>
        </p:spPr>
        <p:txBody>
          <a:bodyPr>
            <a:normAutofit/>
          </a:bodyPr>
          <a:lstStyle/>
          <a:p>
            <a:r>
              <a:rPr kumimoji="1" lang="ja-JP" altLang="en-US" dirty="0"/>
              <a:t>紹介患者に対する医療の提供</a:t>
            </a:r>
            <a:endParaRPr kumimoji="1" lang="en-US" altLang="ja-JP" dirty="0"/>
          </a:p>
          <a:p>
            <a:pPr lvl="1"/>
            <a:r>
              <a:rPr lang="ja-JP" altLang="en-US" dirty="0"/>
              <a:t>かかりつけ医からの紹介患者さんを積極的に受け入れし、高度な検査、手術など専門的治療を実施。治療後の症状が安定したらかかりつけ医へ紹介します。</a:t>
            </a:r>
            <a:endParaRPr lang="en-US" altLang="ja-JP" dirty="0"/>
          </a:p>
          <a:p>
            <a:r>
              <a:rPr kumimoji="1" lang="ja-JP" altLang="en-US" dirty="0"/>
              <a:t>救急医療の提供</a:t>
            </a:r>
            <a:endParaRPr kumimoji="1" lang="en-US" altLang="ja-JP" dirty="0"/>
          </a:p>
          <a:p>
            <a:pPr lvl="1"/>
            <a:r>
              <a:rPr lang="ja-JP" altLang="en-US" dirty="0"/>
              <a:t>入院治療を必要とする重症救急の患者さんに対して、２４時間体制で必要な検査や治療を行います。</a:t>
            </a:r>
            <a:endParaRPr kumimoji="1" lang="en-US" altLang="ja-JP" dirty="0"/>
          </a:p>
          <a:p>
            <a:r>
              <a:rPr lang="ja-JP" altLang="en-US" dirty="0"/>
              <a:t>医療機器や入院設備などの共同利用</a:t>
            </a:r>
            <a:endParaRPr lang="en-US" altLang="ja-JP" dirty="0"/>
          </a:p>
          <a:p>
            <a:pPr lvl="1"/>
            <a:r>
              <a:rPr kumimoji="1" lang="ja-JP" altLang="en-US" dirty="0"/>
              <a:t>近隣の医療機関からの依頼を受け、</a:t>
            </a:r>
            <a:r>
              <a:rPr lang="en-US" altLang="ja-JP" dirty="0"/>
              <a:t>CT</a:t>
            </a:r>
            <a:r>
              <a:rPr lang="ja-JP" altLang="en-US" dirty="0"/>
              <a:t>や</a:t>
            </a:r>
            <a:r>
              <a:rPr lang="en-US" altLang="ja-JP" dirty="0"/>
              <a:t>MRI</a:t>
            </a:r>
            <a:r>
              <a:rPr lang="ja-JP" altLang="en-US" dirty="0"/>
              <a:t>などの検査を実施、当院病床を用いてかかりつけ医と当院主治医で治療にあたる開放型病床を有しています。</a:t>
            </a:r>
            <a:endParaRPr kumimoji="1" lang="ja-JP" altLang="en-US" dirty="0"/>
          </a:p>
        </p:txBody>
      </p:sp>
    </p:spTree>
    <p:extLst>
      <p:ext uri="{BB962C8B-B14F-4D97-AF65-F5344CB8AC3E}">
        <p14:creationId xmlns:p14="http://schemas.microsoft.com/office/powerpoint/2010/main" val="1121831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DD8E5C-1B82-41ED-CA66-60B1077ED05E}"/>
              </a:ext>
            </a:extLst>
          </p:cNvPr>
          <p:cNvSpPr>
            <a:spLocks noGrp="1"/>
          </p:cNvSpPr>
          <p:nvPr>
            <p:ph type="title"/>
          </p:nvPr>
        </p:nvSpPr>
        <p:spPr/>
        <p:txBody>
          <a:bodyPr>
            <a:normAutofit/>
          </a:bodyPr>
          <a:lstStyle/>
          <a:p>
            <a:r>
              <a:rPr kumimoji="1" lang="ja-JP" altLang="en-US" dirty="0"/>
              <a:t>函病とは～</a:t>
            </a:r>
            <a:br>
              <a:rPr lang="en-US" altLang="ja-JP" dirty="0"/>
            </a:br>
            <a:r>
              <a:rPr lang="en-US" altLang="ja-JP" dirty="0"/>
              <a:t>	</a:t>
            </a:r>
            <a:r>
              <a:rPr lang="ja-JP" altLang="en-US" dirty="0"/>
              <a:t>③紹介受診重点医療機関</a:t>
            </a:r>
            <a:r>
              <a:rPr lang="en-US" altLang="ja-JP" dirty="0"/>
              <a:t>	</a:t>
            </a:r>
            <a:endParaRPr kumimoji="1" lang="ja-JP" altLang="en-US" dirty="0"/>
          </a:p>
        </p:txBody>
      </p:sp>
      <p:sp>
        <p:nvSpPr>
          <p:cNvPr id="3" name="コンテンツ プレースホルダー 2">
            <a:extLst>
              <a:ext uri="{FF2B5EF4-FFF2-40B4-BE49-F238E27FC236}">
                <a16:creationId xmlns:a16="http://schemas.microsoft.com/office/drawing/2014/main" id="{9316778E-CC8F-8BEF-0BCE-BC4207988D82}"/>
              </a:ext>
            </a:extLst>
          </p:cNvPr>
          <p:cNvSpPr>
            <a:spLocks noGrp="1"/>
          </p:cNvSpPr>
          <p:nvPr>
            <p:ph idx="1"/>
          </p:nvPr>
        </p:nvSpPr>
        <p:spPr/>
        <p:txBody>
          <a:bodyPr/>
          <a:lstStyle/>
          <a:p>
            <a:r>
              <a:rPr kumimoji="1" lang="ja-JP" altLang="en-US" dirty="0"/>
              <a:t>手術や化学療法等を必要とする外来、放射線治療等の高額な医療機器・設備を必要とする外来を行っており、かかりつけ医より紹介状を持って受診いただくことに重点をおいた医療機関です。</a:t>
            </a:r>
            <a:endParaRPr kumimoji="1" lang="en-US" altLang="ja-JP" dirty="0"/>
          </a:p>
          <a:p>
            <a:pPr lvl="1"/>
            <a:r>
              <a:rPr lang="ja-JP" altLang="en-US" dirty="0"/>
              <a:t>かかりつけ医からの紹介状をお持ちでない場合は、初診・再診時に「</a:t>
            </a:r>
            <a:r>
              <a:rPr lang="ja-JP" altLang="en-US" u="sng" dirty="0">
                <a:solidFill>
                  <a:srgbClr val="FF0000"/>
                </a:solidFill>
              </a:rPr>
              <a:t>選定療養費</a:t>
            </a:r>
            <a:r>
              <a:rPr lang="ja-JP" altLang="en-US" dirty="0"/>
              <a:t>」がかかります。</a:t>
            </a:r>
            <a:endParaRPr kumimoji="1" lang="ja-JP" altLang="en-US" dirty="0"/>
          </a:p>
        </p:txBody>
      </p:sp>
      <p:pic>
        <p:nvPicPr>
          <p:cNvPr id="4" name="図 3">
            <a:extLst>
              <a:ext uri="{FF2B5EF4-FFF2-40B4-BE49-F238E27FC236}">
                <a16:creationId xmlns:a16="http://schemas.microsoft.com/office/drawing/2014/main" id="{BB078B66-A67F-5F2A-38BF-6AD1D1CAB6C3}"/>
              </a:ext>
            </a:extLst>
          </p:cNvPr>
          <p:cNvPicPr>
            <a:picLocks noChangeAspect="1"/>
          </p:cNvPicPr>
          <p:nvPr/>
        </p:nvPicPr>
        <p:blipFill>
          <a:blip r:embed="rId2"/>
          <a:stretch>
            <a:fillRect/>
          </a:stretch>
        </p:blipFill>
        <p:spPr>
          <a:xfrm>
            <a:off x="8943458" y="3665551"/>
            <a:ext cx="2160782" cy="3192449"/>
          </a:xfrm>
          <a:prstGeom prst="rect">
            <a:avLst/>
          </a:prstGeom>
        </p:spPr>
      </p:pic>
      <p:pic>
        <p:nvPicPr>
          <p:cNvPr id="5" name="図 4">
            <a:extLst>
              <a:ext uri="{FF2B5EF4-FFF2-40B4-BE49-F238E27FC236}">
                <a16:creationId xmlns:a16="http://schemas.microsoft.com/office/drawing/2014/main" id="{F59E2AA9-EF2F-A22B-6BF0-9AB89E9BF706}"/>
              </a:ext>
            </a:extLst>
          </p:cNvPr>
          <p:cNvPicPr>
            <a:picLocks noChangeAspect="1"/>
          </p:cNvPicPr>
          <p:nvPr/>
        </p:nvPicPr>
        <p:blipFill>
          <a:blip r:embed="rId3"/>
          <a:stretch>
            <a:fillRect/>
          </a:stretch>
        </p:blipFill>
        <p:spPr>
          <a:xfrm>
            <a:off x="6286766" y="3665551"/>
            <a:ext cx="2257907" cy="3192449"/>
          </a:xfrm>
          <a:prstGeom prst="rect">
            <a:avLst/>
          </a:prstGeom>
        </p:spPr>
      </p:pic>
      <p:sp>
        <p:nvSpPr>
          <p:cNvPr id="6" name="四角形: 角を丸くする 5">
            <a:extLst>
              <a:ext uri="{FF2B5EF4-FFF2-40B4-BE49-F238E27FC236}">
                <a16:creationId xmlns:a16="http://schemas.microsoft.com/office/drawing/2014/main" id="{5F339150-7D7E-0D04-518D-206BB9350B67}"/>
              </a:ext>
            </a:extLst>
          </p:cNvPr>
          <p:cNvSpPr/>
          <p:nvPr/>
        </p:nvSpPr>
        <p:spPr>
          <a:xfrm>
            <a:off x="1371599" y="4007456"/>
            <a:ext cx="4218167" cy="2663688"/>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t"/>
          <a:lstStyle/>
          <a:p>
            <a:pPr algn="l"/>
            <a:r>
              <a:rPr lang="ja-JP" altLang="en-US" b="1" dirty="0">
                <a:solidFill>
                  <a:srgbClr val="224466"/>
                </a:solidFill>
                <a:latin typeface="メイリオ" panose="020B0604030504040204" pitchFamily="50" charset="-128"/>
                <a:ea typeface="メイリオ" panose="020B0604030504040204" pitchFamily="50" charset="-128"/>
              </a:rPr>
              <a:t>選定療養費</a:t>
            </a:r>
            <a:endParaRPr lang="en-US" altLang="ja-JP" b="1" dirty="0">
              <a:solidFill>
                <a:srgbClr val="224466"/>
              </a:solidFill>
              <a:latin typeface="メイリオ" panose="020B0604030504040204" pitchFamily="50" charset="-128"/>
              <a:ea typeface="メイリオ" panose="020B0604030504040204" pitchFamily="50" charset="-128"/>
            </a:endParaRPr>
          </a:p>
          <a:p>
            <a:pPr algn="l"/>
            <a:r>
              <a:rPr lang="en-US" altLang="ja-JP" b="1" i="0" dirty="0">
                <a:solidFill>
                  <a:srgbClr val="224466"/>
                </a:solidFill>
                <a:effectLst/>
                <a:latin typeface="メイリオ" panose="020B0604030504040204" pitchFamily="50" charset="-128"/>
                <a:ea typeface="メイリオ" panose="020B0604030504040204" pitchFamily="50" charset="-128"/>
              </a:rPr>
              <a:t>2023</a:t>
            </a:r>
            <a:r>
              <a:rPr lang="ja-JP" altLang="en-US" b="1" i="0" dirty="0">
                <a:solidFill>
                  <a:srgbClr val="224466"/>
                </a:solidFill>
                <a:effectLst/>
                <a:latin typeface="メイリオ" panose="020B0604030504040204" pitchFamily="50" charset="-128"/>
                <a:ea typeface="メイリオ" panose="020B0604030504040204" pitchFamily="50" charset="-128"/>
              </a:rPr>
              <a:t>年度実績：</a:t>
            </a:r>
            <a:r>
              <a:rPr lang="en-US" altLang="ja-JP" b="1" i="0" dirty="0">
                <a:solidFill>
                  <a:srgbClr val="224466"/>
                </a:solidFill>
                <a:effectLst/>
                <a:latin typeface="メイリオ" panose="020B0604030504040204" pitchFamily="50" charset="-128"/>
                <a:ea typeface="メイリオ" panose="020B0604030504040204" pitchFamily="50" charset="-128"/>
              </a:rPr>
              <a:t>33</a:t>
            </a:r>
            <a:r>
              <a:rPr lang="ja-JP" altLang="en-US" b="1" i="0" dirty="0">
                <a:solidFill>
                  <a:srgbClr val="224466"/>
                </a:solidFill>
                <a:effectLst/>
                <a:latin typeface="メイリオ" panose="020B0604030504040204" pitchFamily="50" charset="-128"/>
                <a:ea typeface="メイリオ" panose="020B0604030504040204" pitchFamily="50" charset="-128"/>
              </a:rPr>
              <a:t>件</a:t>
            </a:r>
            <a:endParaRPr lang="en-US" altLang="ja-JP" b="1" i="0" dirty="0">
              <a:solidFill>
                <a:srgbClr val="224466"/>
              </a:solidFill>
              <a:effectLst/>
              <a:latin typeface="メイリオ" panose="020B0604030504040204" pitchFamily="50" charset="-128"/>
              <a:ea typeface="メイリオ" panose="020B0604030504040204" pitchFamily="50" charset="-128"/>
            </a:endParaRPr>
          </a:p>
          <a:p>
            <a:pPr algn="l"/>
            <a:r>
              <a:rPr lang="ja-JP" altLang="en-US" b="1" dirty="0">
                <a:solidFill>
                  <a:srgbClr val="224466"/>
                </a:solidFill>
                <a:latin typeface="メイリオ" panose="020B0604030504040204" pitchFamily="50" charset="-128"/>
                <a:ea typeface="メイリオ" panose="020B0604030504040204" pitchFamily="50" charset="-128"/>
              </a:rPr>
              <a:t>　　　　　　　</a:t>
            </a:r>
            <a:r>
              <a:rPr lang="ja-JP" altLang="en-US" b="1" i="0" dirty="0">
                <a:solidFill>
                  <a:srgbClr val="224466"/>
                </a:solidFill>
                <a:effectLst/>
                <a:latin typeface="メイリオ" panose="020B0604030504040204" pitchFamily="50" charset="-128"/>
                <a:ea typeface="メイリオ" panose="020B0604030504040204" pitchFamily="50" charset="-128"/>
              </a:rPr>
              <a:t>（</a:t>
            </a:r>
            <a:r>
              <a:rPr lang="en-US" altLang="ja-JP" b="1" i="0" dirty="0">
                <a:solidFill>
                  <a:srgbClr val="224466"/>
                </a:solidFill>
                <a:effectLst/>
                <a:latin typeface="メイリオ" panose="020B0604030504040204" pitchFamily="50" charset="-128"/>
                <a:ea typeface="メイリオ" panose="020B0604030504040204" pitchFamily="50" charset="-128"/>
              </a:rPr>
              <a:t>7000</a:t>
            </a:r>
            <a:r>
              <a:rPr lang="ja-JP" altLang="en-US" b="1" i="0" dirty="0">
                <a:solidFill>
                  <a:srgbClr val="224466"/>
                </a:solidFill>
                <a:effectLst/>
                <a:latin typeface="メイリオ" panose="020B0604030504040204" pitchFamily="50" charset="-128"/>
                <a:ea typeface="メイリオ" panose="020B0604030504040204" pitchFamily="50" charset="-128"/>
              </a:rPr>
              <a:t>円</a:t>
            </a:r>
            <a:r>
              <a:rPr lang="en-US" altLang="ja-JP" b="1" i="0" dirty="0">
                <a:solidFill>
                  <a:srgbClr val="224466"/>
                </a:solidFill>
                <a:effectLst/>
                <a:latin typeface="メイリオ" panose="020B0604030504040204" pitchFamily="50" charset="-128"/>
                <a:ea typeface="メイリオ" panose="020B0604030504040204" pitchFamily="50" charset="-128"/>
              </a:rPr>
              <a:t>/1</a:t>
            </a:r>
            <a:r>
              <a:rPr lang="ja-JP" altLang="en-US" b="1" i="0" dirty="0">
                <a:solidFill>
                  <a:srgbClr val="224466"/>
                </a:solidFill>
                <a:effectLst/>
                <a:latin typeface="メイリオ" panose="020B0604030504040204" pitchFamily="50" charset="-128"/>
                <a:ea typeface="メイリオ" panose="020B0604030504040204" pitchFamily="50" charset="-128"/>
              </a:rPr>
              <a:t>件）</a:t>
            </a:r>
            <a:endParaRPr lang="en-US" altLang="ja-JP" b="1" i="0" dirty="0">
              <a:solidFill>
                <a:srgbClr val="224466"/>
              </a:solidFill>
              <a:effectLst/>
              <a:latin typeface="メイリオ" panose="020B0604030504040204" pitchFamily="50" charset="-128"/>
              <a:ea typeface="メイリオ" panose="020B0604030504040204" pitchFamily="50" charset="-128"/>
            </a:endParaRPr>
          </a:p>
          <a:p>
            <a:pPr algn="l"/>
            <a:r>
              <a:rPr lang="en-US" altLang="ja-JP" dirty="0">
                <a:solidFill>
                  <a:srgbClr val="3E3E3E"/>
                </a:solidFill>
                <a:latin typeface="Noto Sans JP"/>
                <a:ea typeface="メイリオ" panose="020B0604030504040204" pitchFamily="50" charset="-128"/>
              </a:rPr>
              <a:t>※</a:t>
            </a:r>
            <a:r>
              <a:rPr lang="ja-JP" altLang="en-US" dirty="0">
                <a:solidFill>
                  <a:srgbClr val="3E3E3E"/>
                </a:solidFill>
                <a:latin typeface="Noto Sans JP"/>
                <a:ea typeface="メイリオ" panose="020B0604030504040204" pitchFamily="50" charset="-128"/>
              </a:rPr>
              <a:t>紹介状なく受診してしまうとこの費用がかかってしまいます。</a:t>
            </a:r>
            <a:r>
              <a:rPr lang="ja-JP" altLang="en-US" b="1" dirty="0">
                <a:solidFill>
                  <a:srgbClr val="224466"/>
                </a:solidFill>
                <a:latin typeface="メイリオ" panose="020B0604030504040204" pitchFamily="50" charset="-128"/>
                <a:ea typeface="メイリオ" panose="020B0604030504040204" pitchFamily="50" charset="-128"/>
              </a:rPr>
              <a:t>利用者さんが函病受診する際はかかりつけ経由でとアナウンスお願いいたします。</a:t>
            </a:r>
            <a:endParaRPr lang="en-US" altLang="ja-JP" dirty="0">
              <a:solidFill>
                <a:srgbClr val="3E3E3E"/>
              </a:solidFill>
              <a:latin typeface="Noto Sans JP"/>
              <a:ea typeface="メイリオ" panose="020B0604030504040204" pitchFamily="50" charset="-128"/>
            </a:endParaRPr>
          </a:p>
        </p:txBody>
      </p:sp>
    </p:spTree>
    <p:extLst>
      <p:ext uri="{BB962C8B-B14F-4D97-AF65-F5344CB8AC3E}">
        <p14:creationId xmlns:p14="http://schemas.microsoft.com/office/powerpoint/2010/main" val="4214784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D02CB5-B6B0-FD15-51EB-78F92E0D5D59}"/>
              </a:ext>
            </a:extLst>
          </p:cNvPr>
          <p:cNvSpPr>
            <a:spLocks noGrp="1"/>
          </p:cNvSpPr>
          <p:nvPr>
            <p:ph type="title"/>
          </p:nvPr>
        </p:nvSpPr>
        <p:spPr>
          <a:xfrm>
            <a:off x="1121796" y="391548"/>
            <a:ext cx="9601200" cy="1485900"/>
          </a:xfrm>
        </p:spPr>
        <p:txBody>
          <a:bodyPr/>
          <a:lstStyle/>
          <a:p>
            <a:r>
              <a:rPr kumimoji="1" lang="ja-JP" altLang="en-US" dirty="0"/>
              <a:t>様々な実績</a:t>
            </a:r>
            <a:br>
              <a:rPr kumimoji="1" lang="en-US" altLang="ja-JP" dirty="0"/>
            </a:br>
            <a:r>
              <a:rPr kumimoji="1" lang="ja-JP" altLang="en-US" dirty="0"/>
              <a:t>　①救急搬送患者数</a:t>
            </a:r>
          </a:p>
        </p:txBody>
      </p:sp>
      <p:sp>
        <p:nvSpPr>
          <p:cNvPr id="3" name="コンテンツ プレースホルダー 2">
            <a:extLst>
              <a:ext uri="{FF2B5EF4-FFF2-40B4-BE49-F238E27FC236}">
                <a16:creationId xmlns:a16="http://schemas.microsoft.com/office/drawing/2014/main" id="{C558A5AF-2C60-921B-F641-8242CDDD984B}"/>
              </a:ext>
            </a:extLst>
          </p:cNvPr>
          <p:cNvSpPr>
            <a:spLocks noGrp="1"/>
          </p:cNvSpPr>
          <p:nvPr>
            <p:ph idx="1"/>
          </p:nvPr>
        </p:nvSpPr>
        <p:spPr>
          <a:xfrm>
            <a:off x="1371600" y="2171700"/>
            <a:ext cx="9601200" cy="4000500"/>
          </a:xfrm>
        </p:spPr>
        <p:txBody>
          <a:bodyPr>
            <a:normAutofit/>
          </a:bodyPr>
          <a:lstStyle/>
          <a:p>
            <a:endParaRPr kumimoji="1" lang="en-US" altLang="ja-JP" dirty="0"/>
          </a:p>
          <a:p>
            <a:endParaRPr lang="en-US" altLang="ja-JP" dirty="0"/>
          </a:p>
          <a:p>
            <a:endParaRPr kumimoji="1" lang="en-US" altLang="ja-JP" dirty="0"/>
          </a:p>
          <a:p>
            <a:endParaRPr lang="en-US" altLang="ja-JP" dirty="0"/>
          </a:p>
          <a:p>
            <a:endParaRPr lang="en-US" altLang="ja-JP" dirty="0"/>
          </a:p>
          <a:p>
            <a:pPr lvl="1"/>
            <a:endParaRPr kumimoji="1" lang="ja-JP" altLang="en-US" dirty="0"/>
          </a:p>
        </p:txBody>
      </p:sp>
      <p:graphicFrame>
        <p:nvGraphicFramePr>
          <p:cNvPr id="4" name="グラフ 3">
            <a:extLst>
              <a:ext uri="{FF2B5EF4-FFF2-40B4-BE49-F238E27FC236}">
                <a16:creationId xmlns:a16="http://schemas.microsoft.com/office/drawing/2014/main" id="{B5DDBCBE-9405-934C-CC43-810C41637A9D}"/>
              </a:ext>
            </a:extLst>
          </p:cNvPr>
          <p:cNvGraphicFramePr>
            <a:graphicFrameLocks/>
          </p:cNvGraphicFramePr>
          <p:nvPr>
            <p:extLst>
              <p:ext uri="{D42A27DB-BD31-4B8C-83A1-F6EECF244321}">
                <p14:modId xmlns:p14="http://schemas.microsoft.com/office/powerpoint/2010/main" val="3697507562"/>
              </p:ext>
            </p:extLst>
          </p:nvPr>
        </p:nvGraphicFramePr>
        <p:xfrm>
          <a:off x="1064812" y="3747052"/>
          <a:ext cx="5226658" cy="3013653"/>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
            <a:extLst>
              <a:ext uri="{FF2B5EF4-FFF2-40B4-BE49-F238E27FC236}">
                <a16:creationId xmlns:a16="http://schemas.microsoft.com/office/drawing/2014/main" id="{E07F5816-B6D2-7657-9442-415B700BC53B}"/>
              </a:ext>
            </a:extLst>
          </p:cNvPr>
          <p:cNvSpPr txBox="1"/>
          <p:nvPr/>
        </p:nvSpPr>
        <p:spPr>
          <a:xfrm>
            <a:off x="7552414" y="4171950"/>
            <a:ext cx="3727174" cy="369332"/>
          </a:xfrm>
          <a:prstGeom prst="rect">
            <a:avLst/>
          </a:prstGeom>
          <a:noFill/>
        </p:spPr>
        <p:txBody>
          <a:bodyPr wrap="square" rtlCol="0">
            <a:spAutoFit/>
          </a:bodyPr>
          <a:lstStyle/>
          <a:p>
            <a:r>
              <a:rPr kumimoji="1" lang="ja-JP" altLang="en-US" dirty="0"/>
              <a:t>２０２３年度救急搬送の状況</a:t>
            </a:r>
            <a:endParaRPr kumimoji="1" lang="en-US" altLang="ja-JP" dirty="0"/>
          </a:p>
        </p:txBody>
      </p:sp>
      <p:sp>
        <p:nvSpPr>
          <p:cNvPr id="8" name="四角形: 角を丸くする 7">
            <a:extLst>
              <a:ext uri="{FF2B5EF4-FFF2-40B4-BE49-F238E27FC236}">
                <a16:creationId xmlns:a16="http://schemas.microsoft.com/office/drawing/2014/main" id="{400FF21E-8D0C-594E-FBB4-C40AF186CCA1}"/>
              </a:ext>
            </a:extLst>
          </p:cNvPr>
          <p:cNvSpPr/>
          <p:nvPr/>
        </p:nvSpPr>
        <p:spPr>
          <a:xfrm>
            <a:off x="7297973" y="4566089"/>
            <a:ext cx="3804699" cy="1900363"/>
          </a:xfrm>
          <a:prstGeom prst="roundRect">
            <a:avLst/>
          </a:prstGeom>
        </p:spPr>
        <p:style>
          <a:lnRef idx="3">
            <a:schemeClr val="lt1"/>
          </a:lnRef>
          <a:fillRef idx="1">
            <a:schemeClr val="accent4"/>
          </a:fillRef>
          <a:effectRef idx="1">
            <a:schemeClr val="accent4"/>
          </a:effectRef>
          <a:fontRef idx="minor">
            <a:schemeClr val="lt1"/>
          </a:fontRef>
        </p:style>
        <p:txBody>
          <a:bodyPr rtlCol="0" anchor="t"/>
          <a:lstStyle/>
          <a:p>
            <a:r>
              <a:rPr kumimoji="1" lang="ja-JP" altLang="en-US" dirty="0"/>
              <a:t>入院比率：</a:t>
            </a:r>
            <a:r>
              <a:rPr kumimoji="1" lang="en-US" altLang="ja-JP" dirty="0"/>
              <a:t>47.7</a:t>
            </a:r>
            <a:r>
              <a:rPr kumimoji="1" lang="ja-JP" altLang="en-US" dirty="0"/>
              <a:t>％</a:t>
            </a:r>
            <a:endParaRPr kumimoji="1" lang="en-US" altLang="ja-JP" dirty="0"/>
          </a:p>
          <a:p>
            <a:endParaRPr kumimoji="1" lang="en-US" altLang="ja-JP" dirty="0"/>
          </a:p>
          <a:p>
            <a:r>
              <a:rPr kumimoji="1" lang="ja-JP" altLang="en-US" dirty="0"/>
              <a:t>救急搬送件数の月平均</a:t>
            </a:r>
            <a:r>
              <a:rPr kumimoji="1" lang="en-US" altLang="ja-JP" dirty="0"/>
              <a:t>563</a:t>
            </a:r>
            <a:r>
              <a:rPr kumimoji="1" lang="ja-JP" altLang="en-US" dirty="0"/>
              <a:t>件のところ、昨年８月には</a:t>
            </a:r>
            <a:r>
              <a:rPr kumimoji="1" lang="en-US" altLang="ja-JP" dirty="0"/>
              <a:t>714</a:t>
            </a:r>
            <a:r>
              <a:rPr kumimoji="1" lang="ja-JP" altLang="en-US" dirty="0"/>
              <a:t>件と猛暑の影響が顕著にでていました。</a:t>
            </a:r>
          </a:p>
        </p:txBody>
      </p:sp>
      <p:sp>
        <p:nvSpPr>
          <p:cNvPr id="9" name="四角形: 角を丸くする 8">
            <a:extLst>
              <a:ext uri="{FF2B5EF4-FFF2-40B4-BE49-F238E27FC236}">
                <a16:creationId xmlns:a16="http://schemas.microsoft.com/office/drawing/2014/main" id="{551844BC-3BA6-B228-129B-23BC39997137}"/>
              </a:ext>
            </a:extLst>
          </p:cNvPr>
          <p:cNvSpPr/>
          <p:nvPr/>
        </p:nvSpPr>
        <p:spPr>
          <a:xfrm>
            <a:off x="1121796" y="2080259"/>
            <a:ext cx="10646134" cy="1666793"/>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l"/>
            <a:r>
              <a:rPr lang="ja-JP" altLang="en-US" b="1" i="0" dirty="0">
                <a:solidFill>
                  <a:srgbClr val="224466"/>
                </a:solidFill>
                <a:effectLst/>
                <a:latin typeface="メイリオ" panose="020B0604030504040204" pitchFamily="50" charset="-128"/>
                <a:ea typeface="メイリオ" panose="020B0604030504040204" pitchFamily="50" charset="-128"/>
              </a:rPr>
              <a:t>市立函館病院　救命救急センターとは</a:t>
            </a:r>
            <a:r>
              <a:rPr lang="ja-JP" altLang="en-US" b="1" dirty="0">
                <a:solidFill>
                  <a:srgbClr val="224466"/>
                </a:solidFill>
                <a:latin typeface="メイリオ" panose="020B0604030504040204" pitchFamily="50" charset="-128"/>
                <a:ea typeface="メイリオ" panose="020B0604030504040204" pitchFamily="50" charset="-128"/>
              </a:rPr>
              <a:t>　「</a:t>
            </a:r>
            <a:r>
              <a:rPr lang="ja-JP" altLang="en-US" b="1" i="0" dirty="0">
                <a:solidFill>
                  <a:srgbClr val="224466"/>
                </a:solidFill>
                <a:effectLst/>
                <a:latin typeface="メイリオ" panose="020B0604030504040204" pitchFamily="50" charset="-128"/>
                <a:ea typeface="メイリオ" panose="020B0604030504040204" pitchFamily="50" charset="-128"/>
              </a:rPr>
              <a:t>道南最後の砦」</a:t>
            </a:r>
            <a:endParaRPr lang="en-US" altLang="ja-JP" b="1" i="0" dirty="0">
              <a:solidFill>
                <a:srgbClr val="224466"/>
              </a:solidFill>
              <a:effectLst/>
              <a:latin typeface="メイリオ" panose="020B0604030504040204" pitchFamily="50" charset="-128"/>
              <a:ea typeface="メイリオ" panose="020B0604030504040204" pitchFamily="50" charset="-128"/>
            </a:endParaRPr>
          </a:p>
          <a:p>
            <a:pPr algn="l"/>
            <a:endParaRPr lang="ja-JP" altLang="en-US" b="1" i="0" dirty="0">
              <a:solidFill>
                <a:srgbClr val="3E3E3E"/>
              </a:solidFill>
              <a:effectLst/>
              <a:latin typeface="メイリオ" panose="020B0604030504040204" pitchFamily="50" charset="-128"/>
              <a:ea typeface="メイリオ" panose="020B0604030504040204" pitchFamily="50" charset="-128"/>
            </a:endParaRPr>
          </a:p>
          <a:p>
            <a:pPr algn="l"/>
            <a:r>
              <a:rPr lang="ja-JP" altLang="en-US" b="0" i="0" dirty="0">
                <a:solidFill>
                  <a:srgbClr val="3E3E3E"/>
                </a:solidFill>
                <a:effectLst/>
                <a:latin typeface="Noto Sans JP"/>
              </a:rPr>
              <a:t>道南圏唯一の救命救急センターとして、安全で質の高い救命救急医療を提供し、住民の生命と健康を守ります。救急専従医は２４時間３６５日体制で常駐しており、全救急搬送患者に対応しています。</a:t>
            </a:r>
          </a:p>
        </p:txBody>
      </p:sp>
    </p:spTree>
    <p:extLst>
      <p:ext uri="{BB962C8B-B14F-4D97-AF65-F5344CB8AC3E}">
        <p14:creationId xmlns:p14="http://schemas.microsoft.com/office/powerpoint/2010/main" val="2751101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E632FF-7343-BF3A-F1A5-965636D63BEA}"/>
              </a:ext>
            </a:extLst>
          </p:cNvPr>
          <p:cNvSpPr>
            <a:spLocks noGrp="1"/>
          </p:cNvSpPr>
          <p:nvPr>
            <p:ph type="title"/>
          </p:nvPr>
        </p:nvSpPr>
        <p:spPr>
          <a:xfrm>
            <a:off x="1295400" y="233314"/>
            <a:ext cx="9601200" cy="1485900"/>
          </a:xfrm>
        </p:spPr>
        <p:txBody>
          <a:bodyPr/>
          <a:lstStyle/>
          <a:p>
            <a:r>
              <a:rPr kumimoji="1" lang="ja-JP" altLang="en-US" dirty="0"/>
              <a:t>様々な実績</a:t>
            </a:r>
            <a:br>
              <a:rPr kumimoji="1" lang="en-US" altLang="ja-JP" dirty="0"/>
            </a:br>
            <a:r>
              <a:rPr kumimoji="1" lang="ja-JP" altLang="en-US" dirty="0"/>
              <a:t>　②がん診療の実績</a:t>
            </a:r>
          </a:p>
        </p:txBody>
      </p:sp>
      <p:graphicFrame>
        <p:nvGraphicFramePr>
          <p:cNvPr id="4" name="グラフ 3">
            <a:extLst>
              <a:ext uri="{FF2B5EF4-FFF2-40B4-BE49-F238E27FC236}">
                <a16:creationId xmlns:a16="http://schemas.microsoft.com/office/drawing/2014/main" id="{8D460FE3-708E-E34B-D532-3830F427D096}"/>
              </a:ext>
            </a:extLst>
          </p:cNvPr>
          <p:cNvGraphicFramePr>
            <a:graphicFrameLocks/>
          </p:cNvGraphicFramePr>
          <p:nvPr>
            <p:extLst>
              <p:ext uri="{D42A27DB-BD31-4B8C-83A1-F6EECF244321}">
                <p14:modId xmlns:p14="http://schemas.microsoft.com/office/powerpoint/2010/main" val="3729761842"/>
              </p:ext>
            </p:extLst>
          </p:nvPr>
        </p:nvGraphicFramePr>
        <p:xfrm>
          <a:off x="1060648" y="3176546"/>
          <a:ext cx="10735112" cy="3681454"/>
        </p:xfrm>
        <a:graphic>
          <a:graphicData uri="http://schemas.openxmlformats.org/drawingml/2006/chart">
            <c:chart xmlns:c="http://schemas.openxmlformats.org/drawingml/2006/chart" xmlns:r="http://schemas.openxmlformats.org/officeDocument/2006/relationships" r:id="rId2"/>
          </a:graphicData>
        </a:graphic>
      </p:graphicFrame>
      <p:sp>
        <p:nvSpPr>
          <p:cNvPr id="5" name="四角形: 角を丸くする 4">
            <a:extLst>
              <a:ext uri="{FF2B5EF4-FFF2-40B4-BE49-F238E27FC236}">
                <a16:creationId xmlns:a16="http://schemas.microsoft.com/office/drawing/2014/main" id="{1E8C0509-5086-30AA-3692-60E4204CF64E}"/>
              </a:ext>
            </a:extLst>
          </p:cNvPr>
          <p:cNvSpPr/>
          <p:nvPr/>
        </p:nvSpPr>
        <p:spPr>
          <a:xfrm>
            <a:off x="1084502" y="1623060"/>
            <a:ext cx="10870284" cy="1485900"/>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l"/>
            <a:r>
              <a:rPr lang="ja-JP" altLang="en-US" b="1" i="0" dirty="0">
                <a:solidFill>
                  <a:srgbClr val="224466"/>
                </a:solidFill>
                <a:effectLst/>
                <a:latin typeface="メイリオ" panose="020B0604030504040204" pitchFamily="50" charset="-128"/>
                <a:ea typeface="メイリオ" panose="020B0604030504040204" pitchFamily="50" charset="-128"/>
              </a:rPr>
              <a:t>がん診療拠点病院</a:t>
            </a:r>
            <a:endParaRPr lang="en-US" altLang="ja-JP" b="1" i="0" dirty="0">
              <a:solidFill>
                <a:srgbClr val="224466"/>
              </a:solidFill>
              <a:effectLst/>
              <a:latin typeface="メイリオ" panose="020B0604030504040204" pitchFamily="50" charset="-128"/>
              <a:ea typeface="メイリオ" panose="020B0604030504040204" pitchFamily="50" charset="-128"/>
            </a:endParaRPr>
          </a:p>
          <a:p>
            <a:pPr algn="l"/>
            <a:endParaRPr lang="en-US" altLang="ja-JP" b="1" dirty="0">
              <a:solidFill>
                <a:srgbClr val="224466"/>
              </a:solidFill>
              <a:latin typeface="メイリオ" panose="020B0604030504040204" pitchFamily="50" charset="-128"/>
              <a:ea typeface="メイリオ" panose="020B0604030504040204" pitchFamily="50" charset="-128"/>
            </a:endParaRPr>
          </a:p>
          <a:p>
            <a:pPr algn="l"/>
            <a:r>
              <a:rPr lang="ja-JP" altLang="en-US" dirty="0">
                <a:solidFill>
                  <a:srgbClr val="3E3E3E"/>
                </a:solidFill>
                <a:latin typeface="Noto Sans JP"/>
              </a:rPr>
              <a:t>「がんに対する治療」「がん治療の前後における地域連携」「地域に向けたがん教育」を念頭に実施しています。全入院患者に対するがん患者割合は約３割。治療（手術、化学療法、放射線治療）目的や疼痛コントロール目的など目的によって入院期間も様々です。</a:t>
            </a:r>
            <a:endParaRPr lang="ja-JP" altLang="en-US" b="0" i="0" dirty="0">
              <a:solidFill>
                <a:srgbClr val="3E3E3E"/>
              </a:solidFill>
              <a:effectLst/>
              <a:latin typeface="Noto Sans JP"/>
            </a:endParaRPr>
          </a:p>
        </p:txBody>
      </p:sp>
    </p:spTree>
    <p:extLst>
      <p:ext uri="{BB962C8B-B14F-4D97-AF65-F5344CB8AC3E}">
        <p14:creationId xmlns:p14="http://schemas.microsoft.com/office/powerpoint/2010/main" val="2612449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EC842F-8035-664B-601D-FE688A1C06C3}"/>
              </a:ext>
            </a:extLst>
          </p:cNvPr>
          <p:cNvSpPr>
            <a:spLocks noGrp="1"/>
          </p:cNvSpPr>
          <p:nvPr>
            <p:ph type="title"/>
          </p:nvPr>
        </p:nvSpPr>
        <p:spPr>
          <a:xfrm>
            <a:off x="1123858" y="337008"/>
            <a:ext cx="9601200" cy="983974"/>
          </a:xfrm>
        </p:spPr>
        <p:txBody>
          <a:bodyPr>
            <a:normAutofit fontScale="90000"/>
          </a:bodyPr>
          <a:lstStyle/>
          <a:p>
            <a:r>
              <a:rPr kumimoji="1" lang="ja-JP" altLang="en-US" dirty="0"/>
              <a:t>様々な実績</a:t>
            </a:r>
            <a:br>
              <a:rPr kumimoji="1" lang="en-US" altLang="ja-JP" dirty="0"/>
            </a:br>
            <a:r>
              <a:rPr kumimoji="1" lang="ja-JP" altLang="en-US" dirty="0"/>
              <a:t>　③入退院支援課の実績</a:t>
            </a:r>
          </a:p>
        </p:txBody>
      </p:sp>
      <p:sp>
        <p:nvSpPr>
          <p:cNvPr id="3" name="コンテンツ プレースホルダー 2">
            <a:extLst>
              <a:ext uri="{FF2B5EF4-FFF2-40B4-BE49-F238E27FC236}">
                <a16:creationId xmlns:a16="http://schemas.microsoft.com/office/drawing/2014/main" id="{B6B20EB6-B005-0EE3-0F94-DE0C0FA67D2A}"/>
              </a:ext>
            </a:extLst>
          </p:cNvPr>
          <p:cNvSpPr>
            <a:spLocks noGrp="1"/>
          </p:cNvSpPr>
          <p:nvPr>
            <p:ph idx="1"/>
          </p:nvPr>
        </p:nvSpPr>
        <p:spPr>
          <a:xfrm>
            <a:off x="1204622" y="1740963"/>
            <a:ext cx="9935155" cy="3386592"/>
          </a:xfrm>
        </p:spPr>
        <p:txBody>
          <a:bodyPr>
            <a:normAutofit fontScale="92500"/>
          </a:bodyPr>
          <a:lstStyle/>
          <a:p>
            <a:r>
              <a:rPr kumimoji="1" lang="en-US" altLang="ja-JP" dirty="0"/>
              <a:t>2021</a:t>
            </a:r>
            <a:r>
              <a:rPr kumimoji="1" lang="ja-JP" altLang="en-US" dirty="0"/>
              <a:t>年度</a:t>
            </a:r>
            <a:endParaRPr kumimoji="1" lang="en-US" altLang="ja-JP" dirty="0"/>
          </a:p>
          <a:p>
            <a:pPr lvl="1"/>
            <a:r>
              <a:rPr lang="ja-JP" altLang="en-US" dirty="0"/>
              <a:t>調整総件数：</a:t>
            </a:r>
            <a:r>
              <a:rPr lang="en-US" altLang="ja-JP" dirty="0"/>
              <a:t>2197</a:t>
            </a:r>
            <a:r>
              <a:rPr lang="ja-JP" altLang="en-US" dirty="0"/>
              <a:t>件　　・月平均：</a:t>
            </a:r>
            <a:r>
              <a:rPr lang="en-US" altLang="ja-JP" dirty="0"/>
              <a:t>183.1</a:t>
            </a:r>
            <a:r>
              <a:rPr lang="ja-JP" altLang="en-US" dirty="0"/>
              <a:t>件　・調整所要日数（転院）：</a:t>
            </a:r>
            <a:r>
              <a:rPr lang="en-US" altLang="ja-JP" dirty="0"/>
              <a:t>13.9</a:t>
            </a:r>
            <a:r>
              <a:rPr lang="ja-JP" altLang="en-US" dirty="0"/>
              <a:t>日</a:t>
            </a:r>
            <a:endParaRPr lang="en-US" altLang="ja-JP" dirty="0"/>
          </a:p>
          <a:p>
            <a:pPr lvl="1"/>
            <a:endParaRPr kumimoji="1" lang="en-US" altLang="ja-JP" dirty="0"/>
          </a:p>
          <a:p>
            <a:r>
              <a:rPr lang="en-US" altLang="ja-JP" dirty="0"/>
              <a:t>2022</a:t>
            </a:r>
            <a:r>
              <a:rPr lang="ja-JP" altLang="en-US" dirty="0"/>
              <a:t>年度</a:t>
            </a:r>
            <a:endParaRPr lang="en-US" altLang="ja-JP" dirty="0"/>
          </a:p>
          <a:p>
            <a:pPr lvl="1"/>
            <a:r>
              <a:rPr kumimoji="1" lang="ja-JP" altLang="en-US" dirty="0"/>
              <a:t>調整総件数：</a:t>
            </a:r>
            <a:r>
              <a:rPr kumimoji="1" lang="en-US" altLang="ja-JP" dirty="0"/>
              <a:t>2042</a:t>
            </a:r>
            <a:r>
              <a:rPr kumimoji="1" lang="ja-JP" altLang="en-US" dirty="0"/>
              <a:t>件　　・月平均：</a:t>
            </a:r>
            <a:r>
              <a:rPr kumimoji="1" lang="en-US" altLang="ja-JP" dirty="0"/>
              <a:t>172.8</a:t>
            </a:r>
            <a:r>
              <a:rPr kumimoji="1" lang="ja-JP" altLang="en-US" dirty="0"/>
              <a:t>件　</a:t>
            </a:r>
            <a:r>
              <a:rPr lang="ja-JP" altLang="en-US" dirty="0"/>
              <a:t>・調整所要日数（転院）：</a:t>
            </a:r>
            <a:r>
              <a:rPr lang="en-US" altLang="ja-JP" dirty="0"/>
              <a:t>15.2</a:t>
            </a:r>
            <a:r>
              <a:rPr lang="ja-JP" altLang="en-US" dirty="0"/>
              <a:t>日</a:t>
            </a:r>
            <a:endParaRPr lang="en-US" altLang="ja-JP" dirty="0"/>
          </a:p>
          <a:p>
            <a:pPr marL="457200" lvl="1" indent="0">
              <a:buNone/>
            </a:pPr>
            <a:endParaRPr lang="en-US" altLang="ja-JP" dirty="0"/>
          </a:p>
          <a:p>
            <a:r>
              <a:rPr kumimoji="1" lang="en-US" altLang="ja-JP" dirty="0"/>
              <a:t>2023</a:t>
            </a:r>
            <a:r>
              <a:rPr kumimoji="1" lang="ja-JP" altLang="en-US" dirty="0"/>
              <a:t>年度</a:t>
            </a:r>
            <a:endParaRPr kumimoji="1" lang="en-US" altLang="ja-JP" dirty="0"/>
          </a:p>
          <a:p>
            <a:pPr lvl="1"/>
            <a:r>
              <a:rPr lang="ja-JP" altLang="en-US" dirty="0"/>
              <a:t>調整総件数：</a:t>
            </a:r>
            <a:r>
              <a:rPr lang="en-US" altLang="ja-JP" u="sng" dirty="0">
                <a:highlight>
                  <a:srgbClr val="FFFF00"/>
                </a:highlight>
              </a:rPr>
              <a:t>2497</a:t>
            </a:r>
            <a:r>
              <a:rPr lang="ja-JP" altLang="en-US" u="sng" dirty="0">
                <a:highlight>
                  <a:srgbClr val="FFFF00"/>
                </a:highlight>
              </a:rPr>
              <a:t>件</a:t>
            </a:r>
            <a:r>
              <a:rPr lang="ja-JP" altLang="en-US" dirty="0"/>
              <a:t>　　・月平均：</a:t>
            </a:r>
            <a:r>
              <a:rPr lang="en-US" altLang="ja-JP" u="sng" dirty="0">
                <a:highlight>
                  <a:srgbClr val="FFFF00"/>
                </a:highlight>
              </a:rPr>
              <a:t>210.6</a:t>
            </a:r>
            <a:r>
              <a:rPr lang="ja-JP" altLang="en-US" u="sng" dirty="0">
                <a:highlight>
                  <a:srgbClr val="FFFF00"/>
                </a:highlight>
              </a:rPr>
              <a:t>件</a:t>
            </a:r>
            <a:r>
              <a:rPr lang="ja-JP" altLang="en-US" dirty="0"/>
              <a:t>　・調整所要日数（転院）：</a:t>
            </a:r>
            <a:r>
              <a:rPr lang="en-US" altLang="ja-JP" u="sng" dirty="0">
                <a:highlight>
                  <a:srgbClr val="FFFF00"/>
                </a:highlight>
              </a:rPr>
              <a:t>12.1</a:t>
            </a:r>
            <a:r>
              <a:rPr lang="ja-JP" altLang="en-US" u="sng" dirty="0">
                <a:highlight>
                  <a:srgbClr val="FFFF00"/>
                </a:highlight>
              </a:rPr>
              <a:t>日</a:t>
            </a:r>
            <a:endParaRPr lang="en-US" altLang="ja-JP" u="sng" dirty="0">
              <a:highlight>
                <a:srgbClr val="FFFF00"/>
              </a:highlight>
            </a:endParaRPr>
          </a:p>
          <a:p>
            <a:pPr lvl="1"/>
            <a:endParaRPr kumimoji="1" lang="ja-JP" altLang="en-US" dirty="0"/>
          </a:p>
        </p:txBody>
      </p:sp>
      <p:sp>
        <p:nvSpPr>
          <p:cNvPr id="4" name="四角形: 角を丸くする 3">
            <a:extLst>
              <a:ext uri="{FF2B5EF4-FFF2-40B4-BE49-F238E27FC236}">
                <a16:creationId xmlns:a16="http://schemas.microsoft.com/office/drawing/2014/main" id="{60F9E5E0-F6E7-443A-F594-79B6FCB8B53A}"/>
              </a:ext>
            </a:extLst>
          </p:cNvPr>
          <p:cNvSpPr/>
          <p:nvPr/>
        </p:nvSpPr>
        <p:spPr>
          <a:xfrm>
            <a:off x="1123858" y="3943847"/>
            <a:ext cx="10096681" cy="976974"/>
          </a:xfrm>
          <a:prstGeom prst="roundRect">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E99FB72D-1D70-2446-B8C0-4CE1B99E43EA}"/>
              </a:ext>
            </a:extLst>
          </p:cNvPr>
          <p:cNvSpPr/>
          <p:nvPr/>
        </p:nvSpPr>
        <p:spPr>
          <a:xfrm>
            <a:off x="864278" y="5055994"/>
            <a:ext cx="11014970" cy="1599247"/>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l"/>
            <a:r>
              <a:rPr lang="ja-JP" altLang="en-US" b="1" dirty="0">
                <a:solidFill>
                  <a:srgbClr val="224466"/>
                </a:solidFill>
                <a:latin typeface="メイリオ" panose="020B0604030504040204" pitchFamily="50" charset="-128"/>
                <a:ea typeface="メイリオ" panose="020B0604030504040204" pitchFamily="50" charset="-128"/>
              </a:rPr>
              <a:t>転院調整や退院調整を実施　（</a:t>
            </a:r>
            <a:r>
              <a:rPr lang="en-US" altLang="ja-JP" b="1" dirty="0">
                <a:solidFill>
                  <a:srgbClr val="224466"/>
                </a:solidFill>
                <a:latin typeface="メイリオ" panose="020B0604030504040204" pitchFamily="50" charset="-128"/>
                <a:ea typeface="メイリオ" panose="020B0604030504040204" pitchFamily="50" charset="-128"/>
              </a:rPr>
              <a:t>MSW</a:t>
            </a:r>
            <a:r>
              <a:rPr lang="ja-JP" altLang="en-US" b="1" dirty="0">
                <a:solidFill>
                  <a:srgbClr val="224466"/>
                </a:solidFill>
                <a:latin typeface="メイリオ" panose="020B0604030504040204" pitchFamily="50" charset="-128"/>
                <a:ea typeface="メイリオ" panose="020B0604030504040204" pitchFamily="50" charset="-128"/>
              </a:rPr>
              <a:t>７名、</a:t>
            </a:r>
            <a:r>
              <a:rPr lang="en-US" altLang="ja-JP" b="1" dirty="0">
                <a:solidFill>
                  <a:srgbClr val="224466"/>
                </a:solidFill>
                <a:latin typeface="メイリオ" panose="020B0604030504040204" pitchFamily="50" charset="-128"/>
                <a:ea typeface="メイリオ" panose="020B0604030504040204" pitchFamily="50" charset="-128"/>
              </a:rPr>
              <a:t>Ns</a:t>
            </a:r>
            <a:r>
              <a:rPr lang="ja-JP" altLang="en-US" b="1" dirty="0">
                <a:solidFill>
                  <a:srgbClr val="224466"/>
                </a:solidFill>
                <a:latin typeface="メイリオ" panose="020B0604030504040204" pitchFamily="50" charset="-128"/>
                <a:ea typeface="メイリオ" panose="020B0604030504040204" pitchFamily="50" charset="-128"/>
              </a:rPr>
              <a:t>１名）</a:t>
            </a:r>
            <a:endParaRPr lang="en-US" altLang="ja-JP" b="1" i="0" dirty="0">
              <a:solidFill>
                <a:srgbClr val="224466"/>
              </a:solidFill>
              <a:effectLst/>
              <a:latin typeface="メイリオ" panose="020B0604030504040204" pitchFamily="50" charset="-128"/>
              <a:ea typeface="メイリオ" panose="020B0604030504040204" pitchFamily="50" charset="-128"/>
            </a:endParaRPr>
          </a:p>
          <a:p>
            <a:pPr algn="l"/>
            <a:endParaRPr lang="en-US" altLang="ja-JP" b="1" dirty="0">
              <a:solidFill>
                <a:srgbClr val="224466"/>
              </a:solidFill>
              <a:latin typeface="メイリオ" panose="020B0604030504040204" pitchFamily="50" charset="-128"/>
              <a:ea typeface="メイリオ" panose="020B0604030504040204" pitchFamily="50" charset="-128"/>
            </a:endParaRPr>
          </a:p>
          <a:p>
            <a:pPr algn="l"/>
            <a:r>
              <a:rPr lang="ja-JP" altLang="en-US" dirty="0">
                <a:solidFill>
                  <a:srgbClr val="3E3E3E"/>
                </a:solidFill>
                <a:latin typeface="Noto Sans JP"/>
              </a:rPr>
              <a:t>年々実績は上昇中。一方で調整期間は短縮している。全退院患者に対する介入の割合としては</a:t>
            </a:r>
            <a:r>
              <a:rPr lang="en-US" altLang="ja-JP" dirty="0">
                <a:solidFill>
                  <a:srgbClr val="3E3E3E"/>
                </a:solidFill>
                <a:latin typeface="Noto Sans JP"/>
              </a:rPr>
              <a:t>19.6</a:t>
            </a:r>
            <a:r>
              <a:rPr lang="ja-JP" altLang="en-US" dirty="0">
                <a:solidFill>
                  <a:srgbClr val="3E3E3E"/>
                </a:solidFill>
                <a:latin typeface="Noto Sans JP"/>
              </a:rPr>
              <a:t>％。</a:t>
            </a:r>
            <a:endParaRPr lang="en-US" altLang="ja-JP" dirty="0">
              <a:solidFill>
                <a:srgbClr val="3E3E3E"/>
              </a:solidFill>
              <a:latin typeface="Noto Sans JP"/>
            </a:endParaRPr>
          </a:p>
          <a:p>
            <a:pPr algn="l"/>
            <a:r>
              <a:rPr lang="ja-JP" altLang="en-US" dirty="0">
                <a:solidFill>
                  <a:srgbClr val="3E3E3E"/>
                </a:solidFill>
                <a:latin typeface="Noto Sans JP"/>
              </a:rPr>
              <a:t>コロナ禍で各病院が面会制限時にはがん終末期の方の退院調整が増加していました。</a:t>
            </a:r>
            <a:endParaRPr lang="en-US" altLang="ja-JP" dirty="0">
              <a:solidFill>
                <a:srgbClr val="3E3E3E"/>
              </a:solidFill>
              <a:latin typeface="Noto Sans JP"/>
            </a:endParaRPr>
          </a:p>
        </p:txBody>
      </p:sp>
    </p:spTree>
    <p:extLst>
      <p:ext uri="{BB962C8B-B14F-4D97-AF65-F5344CB8AC3E}">
        <p14:creationId xmlns:p14="http://schemas.microsoft.com/office/powerpoint/2010/main" val="269139620"/>
      </p:ext>
    </p:extLst>
  </p:cSld>
  <p:clrMapOvr>
    <a:masterClrMapping/>
  </p:clrMapOvr>
</p:sld>
</file>

<file path=ppt/theme/theme1.xml><?xml version="1.0" encoding="utf-8"?>
<a:theme xmlns:a="http://schemas.openxmlformats.org/drawingml/2006/main" name="トリミング">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トリミング</Template>
  <TotalTime>3969</TotalTime>
  <Words>1519</Words>
  <Application>Microsoft Office PowerPoint</Application>
  <PresentationFormat>ワイド画面</PresentationFormat>
  <Paragraphs>145</Paragraphs>
  <Slides>18</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18</vt:i4>
      </vt:variant>
    </vt:vector>
  </HeadingPairs>
  <TitlesOfParts>
    <vt:vector size="24" baseType="lpstr">
      <vt:lpstr>Noto Sans JP</vt:lpstr>
      <vt:lpstr>メイリオ</vt:lpstr>
      <vt:lpstr>Century Gothic</vt:lpstr>
      <vt:lpstr>Franklin Gothic Book</vt:lpstr>
      <vt:lpstr>Wingdings</vt:lpstr>
      <vt:lpstr>トリミング</vt:lpstr>
      <vt:lpstr>急性期病院の実情と 思いやりのある連携</vt:lpstr>
      <vt:lpstr>本日お話すること</vt:lpstr>
      <vt:lpstr>PowerPoint プレゼンテーション</vt:lpstr>
      <vt:lpstr>函病とは～  ①地域がん診療拠点病院</vt:lpstr>
      <vt:lpstr>函病とは～  ②地域医療支援病院</vt:lpstr>
      <vt:lpstr>函病とは～  ③紹介受診重点医療機関 </vt:lpstr>
      <vt:lpstr>様々な実績 　①救急搬送患者数</vt:lpstr>
      <vt:lpstr>様々な実績 　②がん診療の実績</vt:lpstr>
      <vt:lpstr>様々な実績 　③入退院支援課の実績</vt:lpstr>
      <vt:lpstr>PowerPoint プレゼンテーション</vt:lpstr>
      <vt:lpstr>1000</vt:lpstr>
      <vt:lpstr>命のペース</vt:lpstr>
      <vt:lpstr>急性期病院と地域との連携に関する課題①</vt:lpstr>
      <vt:lpstr>急性期病院と地域との連携に関する課題②</vt:lpstr>
      <vt:lpstr>介護報酬・診療報酬　取得のタイミング</vt:lpstr>
      <vt:lpstr>今後を見据えた取り組み</vt:lpstr>
      <vt:lpstr>「線」→「面」への情報共有へ</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HIS260</dc:creator>
  <cp:lastModifiedBy>HIS260</cp:lastModifiedBy>
  <cp:revision>23</cp:revision>
  <dcterms:created xsi:type="dcterms:W3CDTF">2024-05-16T01:27:56Z</dcterms:created>
  <dcterms:modified xsi:type="dcterms:W3CDTF">2024-06-11T04:53:02Z</dcterms:modified>
</cp:coreProperties>
</file>